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
  </p:notesMasterIdLst>
  <p:sldIdLst>
    <p:sldId id="308" r:id="rId5"/>
    <p:sldId id="309" r:id="rId6"/>
  </p:sldIdLst>
  <p:sldSz cx="43891200" cy="32918400"/>
  <p:notesSz cx="6950075" cy="9236075"/>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4">
          <p15:clr>
            <a:srgbClr val="A4A3A4"/>
          </p15:clr>
        </p15:guide>
        <p15:guide id="2" orient="horz" pos="20231">
          <p15:clr>
            <a:srgbClr val="A4A3A4"/>
          </p15:clr>
        </p15:guide>
        <p15:guide id="3" orient="horz" pos="3912">
          <p15:clr>
            <a:srgbClr val="A4A3A4"/>
          </p15:clr>
        </p15:guide>
        <p15:guide id="4" orient="horz" pos="8587">
          <p15:clr>
            <a:srgbClr val="A4A3A4"/>
          </p15:clr>
        </p15:guide>
        <p15:guide id="5" orient="horz" pos="4163">
          <p15:clr>
            <a:srgbClr val="A4A3A4"/>
          </p15:clr>
        </p15:guide>
        <p15:guide id="6" pos="26856">
          <p15:clr>
            <a:srgbClr val="A4A3A4"/>
          </p15:clr>
        </p15:guide>
        <p15:guide id="7" pos="27200">
          <p15:clr>
            <a:srgbClr val="A4A3A4"/>
          </p15:clr>
        </p15:guide>
        <p15:guide id="8" pos="13584">
          <p15:clr>
            <a:srgbClr val="A4A3A4"/>
          </p15:clr>
        </p15:guide>
        <p15:guide id="9" pos="8556">
          <p15:clr>
            <a:srgbClr val="A4A3A4"/>
          </p15:clr>
        </p15:guide>
        <p15:guide id="10" pos="716">
          <p15:clr>
            <a:srgbClr val="A4A3A4"/>
          </p15:clr>
        </p15:guide>
        <p15:guide id="11" pos="7496">
          <p15:clr>
            <a:srgbClr val="A4A3A4"/>
          </p15:clr>
        </p15:guide>
        <p15:guide id="12" pos="21156">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E3D59B-9ED8-9F4F-7F45-0A7B79C45894}" name="Lauren Ervin" initials="" userId="S::lefaris@crimson.ua.edu::3bbcaf3c-a880-4cf7-a086-cced6c8b3e09" providerId="AD"/>
  <p188:author id="{C9D12CBF-B75E-DE9D-F7AE-CDA431C9C48D}" name="Vishesh Vikas" initials="VV" userId="S::vvikas@ua.edu::08f66ba0-5c10-4b18-a8ca-6b46e8383d70" providerId="AD"/>
  <p188:author id="{C6F6E7F3-76ED-CAC8-D706-431344C0151D}" name="Chloe Flack" initials="CF" userId="CmHZLQkINXKIv8kpQj4WOpEP1+MuPiWACCXUdQii+FQ="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2334"/>
    <a:srgbClr val="CE09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45" autoAdjust="0"/>
  </p:normalViewPr>
  <p:slideViewPr>
    <p:cSldViewPr snapToGrid="0" snapToObjects="1">
      <p:cViewPr>
        <p:scale>
          <a:sx n="20" d="100"/>
          <a:sy n="20" d="100"/>
        </p:scale>
        <p:origin x="2202" y="450"/>
      </p:cViewPr>
      <p:guideLst>
        <p:guide orient="horz" pos="14124"/>
        <p:guide orient="horz" pos="20231"/>
        <p:guide orient="horz" pos="3912"/>
        <p:guide orient="horz" pos="8587"/>
        <p:guide orient="horz" pos="4163"/>
        <p:guide pos="26856"/>
        <p:guide pos="27200"/>
        <p:guide pos="13584"/>
        <p:guide pos="8556"/>
        <p:guide pos="716"/>
        <p:guide pos="7496"/>
        <p:guide pos="211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754D0C-67AE-4939-A1DA-FDB87C67352E}"/>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59B30A-2EB7-457C-AEFE-734991433AD2}"/>
              </a:ext>
            </a:extLst>
          </p:cNvPr>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0B42B9A2-9F12-447F-A6DC-77E62A0A00FF}" type="datetimeFigureOut">
              <a:rPr lang="en-US" smtClean="0"/>
              <a:t>3/11/2025</a:t>
            </a:fld>
            <a:endParaRPr lang="en-US"/>
          </a:p>
        </p:txBody>
      </p:sp>
      <p:sp>
        <p:nvSpPr>
          <p:cNvPr id="4" name="Slide Image Placeholder 3">
            <a:extLst>
              <a:ext uri="{FF2B5EF4-FFF2-40B4-BE49-F238E27FC236}">
                <a16:creationId xmlns:a16="http://schemas.microsoft.com/office/drawing/2014/main" id="{2F7B9AE0-D554-48C1-B0DB-E0E7EA6B6C3A}"/>
              </a:ext>
            </a:extLst>
          </p:cNvPr>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21A2C5C8-3A14-45D3-8541-3511E8E81F2F}"/>
              </a:ext>
            </a:extLst>
          </p:cNvPr>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D27797D-F3D1-4CB8-AB9E-CB47D8A29935}"/>
              </a:ext>
            </a:extLst>
          </p:cNvPr>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9A111AD2-21B2-4C02-867C-E94B465FBB6B}"/>
              </a:ext>
            </a:extLst>
          </p:cNvPr>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E084053E-C31E-45E5-8BF1-C36F219F9C8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91E64-4B23-443B-98E5-695DC85266FA}" type="slidenum">
              <a:rPr lang="en-US" smtClean="0"/>
              <a:t>1</a:t>
            </a:fld>
            <a:endParaRPr lang="en-US"/>
          </a:p>
        </p:txBody>
      </p:sp>
    </p:spTree>
    <p:extLst>
      <p:ext uri="{BB962C8B-B14F-4D97-AF65-F5344CB8AC3E}">
        <p14:creationId xmlns:p14="http://schemas.microsoft.com/office/powerpoint/2010/main" val="427321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BDD45-7773-144D-2F82-7C8F66B3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593CE-8D4B-7FEF-9D09-B8B7E9262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14258-F5ED-9E82-C7E2-6AF35FC4CA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4A416-F12C-A4BE-71A8-21B499CE09C3}"/>
              </a:ext>
            </a:extLst>
          </p:cNvPr>
          <p:cNvSpPr>
            <a:spLocks noGrp="1"/>
          </p:cNvSpPr>
          <p:nvPr>
            <p:ph type="sldNum" sz="quarter" idx="5"/>
          </p:nvPr>
        </p:nvSpPr>
        <p:spPr/>
        <p:txBody>
          <a:bodyPr/>
          <a:lstStyle/>
          <a:p>
            <a:fld id="{84B91E64-4B23-443B-98E5-695DC85266FA}" type="slidenum">
              <a:rPr lang="en-US" smtClean="0"/>
              <a:t>2</a:t>
            </a:fld>
            <a:endParaRPr lang="en-US"/>
          </a:p>
        </p:txBody>
      </p:sp>
    </p:spTree>
    <p:extLst>
      <p:ext uri="{BB962C8B-B14F-4D97-AF65-F5344CB8AC3E}">
        <p14:creationId xmlns:p14="http://schemas.microsoft.com/office/powerpoint/2010/main" val="153230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99B772-97EF-5042-9D18-25A9CA496387}"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9560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06575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198940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5019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99B772-97EF-5042-9D18-25A9CA496387}"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54834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99B772-97EF-5042-9D18-25A9CA496387}"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906239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99B772-97EF-5042-9D18-25A9CA496387}"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87443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99B772-97EF-5042-9D18-25A9CA496387}"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95322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9B772-97EF-5042-9D18-25A9CA496387}"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17817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99B772-97EF-5042-9D18-25A9CA496387}"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131684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99B772-97EF-5042-9D18-25A9CA496387}"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65114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1F99B772-97EF-5042-9D18-25A9CA496387}" type="datetimeFigureOut">
              <a:rPr lang="en-US" smtClean="0"/>
              <a:t>3/11/2025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1AFE175A-B276-214E-9728-14F430DAD678}" type="slidenum">
              <a:rPr lang="en-US" smtClean="0"/>
              <a:t>‹#›</a:t>
            </a:fld>
            <a:endParaRPr lang="en-US"/>
          </a:p>
        </p:txBody>
      </p:sp>
    </p:spTree>
    <p:extLst>
      <p:ext uri="{BB962C8B-B14F-4D97-AF65-F5344CB8AC3E}">
        <p14:creationId xmlns:p14="http://schemas.microsoft.com/office/powerpoint/2010/main" val="27469708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115/1.4036014" TargetMode="External"/><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hyperlink" Target="https://doi.org/10.1109/AIM.2016.7576984" TargetMode="External"/><Relationship Id="rId12" Type="http://schemas.openxmlformats.org/officeDocument/2006/relationships/image" Target="../media/image8.JP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emf"/><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hyperlink" Target="https://doi.org/10.1115/1.4036014" TargetMode="External"/><Relationship Id="rId13" Type="http://schemas.openxmlformats.org/officeDocument/2006/relationships/image" Target="../media/image10.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hyperlink" Target="https://doi.org/10.1109/AIM.2016.7576984" TargetMode="External"/><Relationship Id="rId12" Type="http://schemas.openxmlformats.org/officeDocument/2006/relationships/image" Target="../media/image9.png"/><Relationship Id="rId17" Type="http://schemas.openxmlformats.org/officeDocument/2006/relationships/image" Target="../media/image15.png"/><Relationship Id="rId25"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G"/><Relationship Id="rId24"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2.emf"/><Relationship Id="rId9" Type="http://schemas.openxmlformats.org/officeDocument/2006/relationships/image" Target="../media/image5.png"/><Relationship Id="rId14" Type="http://schemas.openxmlformats.org/officeDocument/2006/relationships/image" Target="../media/image11.png"/><Relationship Id="rId22" Type="http://schemas.openxmlformats.org/officeDocument/2006/relationships/image" Target="../media/image20.png"/><Relationship Id="rId27"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87431-3822-D7E1-166E-716527DEE3A7}"/>
              </a:ext>
            </a:extLst>
          </p:cNvPr>
          <p:cNvPicPr>
            <a:picLocks noChangeAspect="1"/>
          </p:cNvPicPr>
          <p:nvPr/>
        </p:nvPicPr>
        <p:blipFill>
          <a:blip r:embed="rId3"/>
          <a:stretch>
            <a:fillRect/>
          </a:stretch>
        </p:blipFill>
        <p:spPr>
          <a:xfrm>
            <a:off x="4741683" y="1963611"/>
            <a:ext cx="4952477" cy="2559241"/>
          </a:xfrm>
          <a:prstGeom prst="rect">
            <a:avLst/>
          </a:prstGeom>
        </p:spPr>
      </p:pic>
      <p:sp>
        <p:nvSpPr>
          <p:cNvPr id="56" name="Rectangle 55">
            <a:extLst>
              <a:ext uri="{FF2B5EF4-FFF2-40B4-BE49-F238E27FC236}">
                <a16:creationId xmlns:a16="http://schemas.microsoft.com/office/drawing/2014/main" id="{2679F1BF-175F-6C33-5B5C-4462181B8BA5}"/>
              </a:ext>
            </a:extLst>
          </p:cNvPr>
          <p:cNvSpPr/>
          <p:nvPr/>
        </p:nvSpPr>
        <p:spPr>
          <a:xfrm>
            <a:off x="13852380" y="18651517"/>
            <a:ext cx="22977509"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FEDFB6-B4E0-F93B-CA21-8390B81230C7}"/>
              </a:ext>
            </a:extLst>
          </p:cNvPr>
          <p:cNvSpPr/>
          <p:nvPr/>
        </p:nvSpPr>
        <p:spPr>
          <a:xfrm>
            <a:off x="37048440" y="25444550"/>
            <a:ext cx="5962340" cy="5135225"/>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06EFEF-C0D7-229D-FC15-D0D09A4487F6}"/>
              </a:ext>
            </a:extLst>
          </p:cNvPr>
          <p:cNvSpPr/>
          <p:nvPr/>
        </p:nvSpPr>
        <p:spPr>
          <a:xfrm>
            <a:off x="37048440" y="18689951"/>
            <a:ext cx="5962340" cy="6473914"/>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E166FB-4B4C-20A8-DE45-86CB31C6939C}"/>
              </a:ext>
            </a:extLst>
          </p:cNvPr>
          <p:cNvSpPr/>
          <p:nvPr/>
        </p:nvSpPr>
        <p:spPr>
          <a:xfrm>
            <a:off x="17760624" y="4592964"/>
            <a:ext cx="25250156"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42F8BE4-15A4-6CE1-2469-15187150564E}"/>
              </a:ext>
            </a:extLst>
          </p:cNvPr>
          <p:cNvSpPr/>
          <p:nvPr/>
        </p:nvSpPr>
        <p:spPr>
          <a:xfrm>
            <a:off x="891506" y="18651606"/>
            <a:ext cx="12817362"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ECE792-3427-D6BE-6FCB-7D0C47F2F999}"/>
              </a:ext>
            </a:extLst>
          </p:cNvPr>
          <p:cNvSpPr/>
          <p:nvPr/>
        </p:nvSpPr>
        <p:spPr>
          <a:xfrm>
            <a:off x="891506" y="4592964"/>
            <a:ext cx="16403009"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1022134" y="5700383"/>
            <a:ext cx="6331738" cy="6740307"/>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A </a:t>
            </a:r>
            <a:r>
              <a:rPr lang="en-US" sz="3600" u="sng" dirty="0">
                <a:solidFill>
                  <a:schemeClr val="accent6"/>
                </a:solidFill>
                <a:latin typeface="Times"/>
                <a:cs typeface="Minion Pro"/>
              </a:rPr>
              <a:t>tensegrity</a:t>
            </a:r>
            <a:r>
              <a:rPr lang="en-US" sz="3600" dirty="0">
                <a:solidFill>
                  <a:schemeClr val="accent6"/>
                </a:solidFill>
                <a:latin typeface="Times"/>
                <a:cs typeface="Minion Pro"/>
              </a:rPr>
              <a:t> structure is comprised of rigid struts under compression with prestressed members held in </a:t>
            </a:r>
            <a:r>
              <a:rPr lang="en-US" sz="3600" u="sng" dirty="0">
                <a:solidFill>
                  <a:schemeClr val="accent6"/>
                </a:solidFill>
                <a:latin typeface="Times"/>
                <a:cs typeface="Minion Pro"/>
              </a:rPr>
              <a:t>tens</a:t>
            </a:r>
            <a:r>
              <a:rPr lang="en-US" sz="3600" dirty="0">
                <a:solidFill>
                  <a:schemeClr val="accent6"/>
                </a:solidFill>
                <a:latin typeface="Times"/>
                <a:cs typeface="Minion Pro"/>
              </a:rPr>
              <a:t>ion to achieve structural int</a:t>
            </a:r>
            <a:r>
              <a:rPr lang="en-US" sz="3600" u="sng" dirty="0">
                <a:solidFill>
                  <a:schemeClr val="accent6"/>
                </a:solidFill>
                <a:latin typeface="Times"/>
                <a:cs typeface="Minion Pro"/>
              </a:rPr>
              <a:t>egrity</a:t>
            </a:r>
            <a:r>
              <a:rPr lang="en-US" sz="3600" dirty="0">
                <a:solidFill>
                  <a:schemeClr val="accent6"/>
                </a:solidFill>
                <a:latin typeface="Times"/>
                <a:cs typeface="Minion Pro"/>
              </a:rPr>
              <a:t>. Tensegrity structures are lightweight, packable, impact resistant, and internally stable making them ideal candidates for locomotion in unstructured environments such as search and rescue  and  space   scenarios.   A</a:t>
            </a:r>
            <a:endParaRPr lang="en-US" sz="3600" dirty="0">
              <a:solidFill>
                <a:schemeClr val="bg1">
                  <a:lumMod val="50000"/>
                </a:schemeClr>
              </a:solidFill>
              <a:latin typeface="Times"/>
              <a:cs typeface="Times"/>
            </a:endParaRPr>
          </a:p>
        </p:txBody>
      </p:sp>
      <p:sp>
        <p:nvSpPr>
          <p:cNvPr id="4" name="TextBox 3"/>
          <p:cNvSpPr txBox="1"/>
          <p:nvPr/>
        </p:nvSpPr>
        <p:spPr>
          <a:xfrm>
            <a:off x="6921625" y="-190509"/>
            <a:ext cx="184666" cy="1415772"/>
          </a:xfrm>
          <a:prstGeom prst="rect">
            <a:avLst/>
          </a:prstGeom>
          <a:noFill/>
        </p:spPr>
        <p:txBody>
          <a:bodyPr wrap="none" rtlCol="0">
            <a:spAutoFit/>
          </a:bodyPr>
          <a:lstStyle/>
          <a:p>
            <a:endParaRPr lang="en-US" dirty="0"/>
          </a:p>
        </p:txBody>
      </p:sp>
      <p:sp>
        <p:nvSpPr>
          <p:cNvPr id="57" name="TextBox 56"/>
          <p:cNvSpPr txBox="1"/>
          <p:nvPr/>
        </p:nvSpPr>
        <p:spPr>
          <a:xfrm>
            <a:off x="6682340" y="315616"/>
            <a:ext cx="29686250" cy="4031873"/>
          </a:xfrm>
          <a:prstGeom prst="rect">
            <a:avLst/>
          </a:prstGeom>
          <a:noFill/>
        </p:spPr>
        <p:txBody>
          <a:bodyPr lIns="91440" tIns="45720" rIns="91440" bIns="45720" anchor="t">
            <a:spAutoFit/>
          </a:bodyPr>
          <a:lstStyle/>
          <a:p>
            <a:pPr algn="ctr" defTabSz="2194560" fontAlgn="auto">
              <a:spcAft>
                <a:spcPts val="0"/>
              </a:spcAft>
              <a:defRPr/>
            </a:pPr>
            <a:r>
              <a:rPr lang="en-US" sz="8000" b="1" dirty="0">
                <a:solidFill>
                  <a:schemeClr val="bg1">
                    <a:lumMod val="50000"/>
                  </a:schemeClr>
                </a:solidFill>
                <a:latin typeface="Times New Roman" panose="02020603050405020304" pitchFamily="18" charset="0"/>
                <a:cs typeface="Times New Roman" panose="02020603050405020304" pitchFamily="18" charset="0"/>
              </a:rPr>
              <a:t>Geometric Static Modeling Framework for Piecewise-Continuous Curved-Link Multi Point-of-Contact Tensegrity Robots</a:t>
            </a:r>
          </a:p>
          <a:p>
            <a:pPr algn="ctr" defTabSz="2194560" fontAlgn="auto">
              <a:spcBef>
                <a:spcPts val="0"/>
              </a:spcBef>
              <a:spcAft>
                <a:spcPts val="0"/>
              </a:spcAft>
              <a:defRPr/>
            </a:pPr>
            <a:r>
              <a:rPr lang="en-US" sz="4800" b="1" i="1" dirty="0">
                <a:solidFill>
                  <a:schemeClr val="bg1">
                    <a:lumMod val="50000"/>
                  </a:schemeClr>
                </a:solidFill>
                <a:latin typeface="Times New Roman" panose="02020603050405020304" pitchFamily="18" charset="0"/>
                <a:cs typeface="Times New Roman" panose="02020603050405020304" pitchFamily="18" charset="0"/>
              </a:rPr>
              <a:t>Lauren Ervin and Vishesh Vikas</a:t>
            </a:r>
          </a:p>
          <a:p>
            <a:pPr algn="ctr" defTabSz="2194560" fontAlgn="auto">
              <a:spcBef>
                <a:spcPts val="0"/>
              </a:spcBef>
              <a:spcAft>
                <a:spcPts val="0"/>
              </a:spcAft>
              <a:defRPr/>
            </a:pPr>
            <a:r>
              <a:rPr lang="en-US" sz="4800" b="1" dirty="0">
                <a:solidFill>
                  <a:schemeClr val="bg1">
                    <a:lumMod val="50000"/>
                  </a:schemeClr>
                </a:solidFill>
                <a:latin typeface="Times New Roman" panose="02020603050405020304" pitchFamily="18" charset="0"/>
                <a:cs typeface="Times New Roman" panose="02020603050405020304" pitchFamily="18" charset="0"/>
              </a:rPr>
              <a:t>Agile Robotics Lab, The University of Alabama</a:t>
            </a:r>
            <a:endParaRPr lang="en-US" sz="48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1BEE6896-5EB6-4A2B-8CAB-7204A624023C}"/>
              </a:ext>
            </a:extLst>
          </p:cNvPr>
          <p:cNvGrpSpPr/>
          <p:nvPr/>
        </p:nvGrpSpPr>
        <p:grpSpPr>
          <a:xfrm>
            <a:off x="1287118" y="18800484"/>
            <a:ext cx="12073792" cy="1505287"/>
            <a:chOff x="1214776" y="13562556"/>
            <a:chExt cx="10053638" cy="1505287"/>
          </a:xfrm>
        </p:grpSpPr>
        <p:sp>
          <p:nvSpPr>
            <p:cNvPr id="69" name="Rectangle 68"/>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0" name="TextBox 69"/>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Design, Mechatronics, and Fabrication</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 name="Group 2">
            <a:extLst>
              <a:ext uri="{FF2B5EF4-FFF2-40B4-BE49-F238E27FC236}">
                <a16:creationId xmlns:a16="http://schemas.microsoft.com/office/drawing/2014/main" id="{777C9436-FCEF-4C40-BF0A-14EB26E3FB64}"/>
              </a:ext>
            </a:extLst>
          </p:cNvPr>
          <p:cNvGrpSpPr/>
          <p:nvPr/>
        </p:nvGrpSpPr>
        <p:grpSpPr>
          <a:xfrm>
            <a:off x="17994086" y="4816194"/>
            <a:ext cx="24832649" cy="914400"/>
            <a:chOff x="11913973" y="6537868"/>
            <a:chExt cx="20551989" cy="914400"/>
          </a:xfrm>
        </p:grpSpPr>
        <p:sp>
          <p:nvSpPr>
            <p:cNvPr id="71" name="Rectangle 70"/>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2" name="TextBox 71"/>
            <p:cNvSpPr txBox="1"/>
            <p:nvPr/>
          </p:nvSpPr>
          <p:spPr>
            <a:xfrm>
              <a:off x="12441790" y="6596606"/>
              <a:ext cx="19965553"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Hybrid System and Static Modeling</a:t>
              </a:r>
            </a:p>
          </p:txBody>
        </p:sp>
      </p:grpSp>
      <p:sp>
        <p:nvSpPr>
          <p:cNvPr id="82" name="Rectangle 81"/>
          <p:cNvSpPr/>
          <p:nvPr/>
        </p:nvSpPr>
        <p:spPr>
          <a:xfrm>
            <a:off x="0" y="30653038"/>
            <a:ext cx="43891200" cy="2265362"/>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pic>
        <p:nvPicPr>
          <p:cNvPr id="85" name="Picture 13" descr="nameplate201_WHIT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69684" y="31567313"/>
            <a:ext cx="9085603" cy="472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7B9E8625-DD52-4E94-A781-C26C20A82522}"/>
              </a:ext>
            </a:extLst>
          </p:cNvPr>
          <p:cNvGrpSpPr/>
          <p:nvPr/>
        </p:nvGrpSpPr>
        <p:grpSpPr>
          <a:xfrm>
            <a:off x="37212632" y="25577080"/>
            <a:ext cx="5627520" cy="928687"/>
            <a:chOff x="33148588" y="22194130"/>
            <a:chExt cx="10053637" cy="928687"/>
          </a:xfrm>
        </p:grpSpPr>
        <p:sp>
          <p:nvSpPr>
            <p:cNvPr id="86" name="Rectangle 85"/>
            <p:cNvSpPr/>
            <p:nvPr/>
          </p:nvSpPr>
          <p:spPr>
            <a:xfrm>
              <a:off x="33148588" y="22194130"/>
              <a:ext cx="10053637" cy="928687"/>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87" name="TextBox 86"/>
            <p:cNvSpPr txBox="1"/>
            <p:nvPr/>
          </p:nvSpPr>
          <p:spPr>
            <a:xfrm>
              <a:off x="33689925" y="22230642"/>
              <a:ext cx="9083675" cy="781050"/>
            </a:xfrm>
            <a:prstGeom prst="rect">
              <a:avLst/>
            </a:prstGeom>
            <a:solidFill>
              <a:srgbClr val="9C2334"/>
            </a:solidFill>
            <a:ln>
              <a:noFill/>
            </a:ln>
            <a:effectLst/>
          </p:spPr>
          <p:style>
            <a:lnRef idx="3">
              <a:schemeClr val="lt1"/>
            </a:lnRef>
            <a:fillRef idx="1">
              <a:schemeClr val="dk1"/>
            </a:fillRef>
            <a:effectRef idx="1">
              <a:schemeClr val="dk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194560" fontAlgn="auto">
                <a:spcBef>
                  <a:spcPts val="0"/>
                </a:spcBef>
                <a:spcAft>
                  <a:spcPts val="0"/>
                </a:spcAft>
                <a:defRPr/>
              </a:pPr>
              <a:r>
                <a:rPr lang="en-US" sz="4400" dirty="0">
                  <a:solidFill>
                    <a:schemeClr val="bg1"/>
                  </a:solidFill>
                  <a:latin typeface="Verdana"/>
                  <a:cs typeface="Verdana"/>
                </a:rPr>
                <a:t>References</a:t>
              </a:r>
            </a:p>
          </p:txBody>
        </p:sp>
      </p:grpSp>
      <p:grpSp>
        <p:nvGrpSpPr>
          <p:cNvPr id="25" name="Group 24">
            <a:extLst>
              <a:ext uri="{FF2B5EF4-FFF2-40B4-BE49-F238E27FC236}">
                <a16:creationId xmlns:a16="http://schemas.microsoft.com/office/drawing/2014/main" id="{DD59088A-12CF-E10D-68EF-F16DFC539435}"/>
              </a:ext>
            </a:extLst>
          </p:cNvPr>
          <p:cNvGrpSpPr/>
          <p:nvPr/>
        </p:nvGrpSpPr>
        <p:grpSpPr>
          <a:xfrm>
            <a:off x="1319774" y="4788906"/>
            <a:ext cx="15624775" cy="914400"/>
            <a:chOff x="1214776" y="13562556"/>
            <a:chExt cx="10053638" cy="914400"/>
          </a:xfrm>
        </p:grpSpPr>
        <p:sp>
          <p:nvSpPr>
            <p:cNvPr id="28" name="Rectangle 27">
              <a:extLst>
                <a:ext uri="{FF2B5EF4-FFF2-40B4-BE49-F238E27FC236}">
                  <a16:creationId xmlns:a16="http://schemas.microsoft.com/office/drawing/2014/main" id="{C7EA6CEC-2412-74EB-3965-9B50853C38AA}"/>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0" name="TextBox 29">
              <a:extLst>
                <a:ext uri="{FF2B5EF4-FFF2-40B4-BE49-F238E27FC236}">
                  <a16:creationId xmlns:a16="http://schemas.microsoft.com/office/drawing/2014/main" id="{2C3B13AC-91A3-DD95-7F7A-DC7F5F4D3FF9}"/>
                </a:ext>
              </a:extLst>
            </p:cNvPr>
            <p:cNvSpPr txBox="1"/>
            <p:nvPr/>
          </p:nvSpPr>
          <p:spPr>
            <a:xfrm>
              <a:off x="1238609" y="13614724"/>
              <a:ext cx="10011332"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Introduction and Motivation</a:t>
              </a:r>
            </a:p>
          </p:txBody>
        </p:sp>
      </p:grpSp>
      <p:sp>
        <p:nvSpPr>
          <p:cNvPr id="31" name="TextBox 30">
            <a:extLst>
              <a:ext uri="{FF2B5EF4-FFF2-40B4-BE49-F238E27FC236}">
                <a16:creationId xmlns:a16="http://schemas.microsoft.com/office/drawing/2014/main" id="{A1924E18-C67A-0D98-D4EA-3D3780D1CD2B}"/>
              </a:ext>
            </a:extLst>
          </p:cNvPr>
          <p:cNvSpPr txBox="1"/>
          <p:nvPr/>
        </p:nvSpPr>
        <p:spPr>
          <a:xfrm>
            <a:off x="18069817" y="5739096"/>
            <a:ext cx="7357367" cy="6632585"/>
          </a:xfrm>
          <a:prstGeom prst="rect">
            <a:avLst/>
          </a:prstGeom>
          <a:noFill/>
        </p:spPr>
        <p:txBody>
          <a:bodyPr wrap="square" lIns="91440" tIns="45720" rIns="91440" bIns="45720" rtlCol="0" anchor="t">
            <a:spAutoFit/>
          </a:bodyPr>
          <a:lstStyle/>
          <a:p>
            <a:pPr algn="just"/>
            <a:r>
              <a:rPr lang="en-US" sz="3600" dirty="0" err="1">
                <a:solidFill>
                  <a:schemeClr val="accent6"/>
                </a:solidFill>
                <a:latin typeface="Times"/>
                <a:cs typeface="Minion Pro"/>
              </a:rPr>
              <a:t>TeXploR</a:t>
            </a:r>
            <a:r>
              <a:rPr lang="en-US" sz="3600" dirty="0">
                <a:solidFill>
                  <a:schemeClr val="accent6"/>
                </a:solidFill>
                <a:latin typeface="Times"/>
                <a:cs typeface="Minion Pro"/>
              </a:rPr>
              <a:t> poses the following modeling challenges:</a:t>
            </a:r>
          </a:p>
          <a:p>
            <a:pPr marL="514350" indent="-514350" algn="just">
              <a:buFont typeface="+mj-lt"/>
              <a:buAutoNum type="arabicPeriod"/>
            </a:pPr>
            <a:r>
              <a:rPr lang="en-US" sz="3600" dirty="0">
                <a:solidFill>
                  <a:schemeClr val="accent6"/>
                </a:solidFill>
                <a:latin typeface="Times"/>
                <a:cs typeface="Minion Pro"/>
              </a:rPr>
              <a:t>Discontinuous nature of the curved links requiring state switching.</a:t>
            </a:r>
          </a:p>
          <a:p>
            <a:pPr marL="514350" indent="-514350" algn="just">
              <a:buFont typeface="+mj-lt"/>
              <a:buAutoNum type="arabicPeriod"/>
            </a:pPr>
            <a:r>
              <a:rPr lang="en-US" sz="3600" dirty="0">
                <a:solidFill>
                  <a:schemeClr val="accent6"/>
                </a:solidFill>
                <a:latin typeface="Times"/>
                <a:cs typeface="Minion Pro"/>
              </a:rPr>
              <a:t>Constantly changing ground contact points.</a:t>
            </a:r>
          </a:p>
          <a:p>
            <a:pPr marL="514350" indent="-514350" algn="just">
              <a:buFont typeface="+mj-lt"/>
              <a:buAutoNum type="arabicPeriod"/>
            </a:pPr>
            <a:r>
              <a:rPr lang="en-US" sz="3600" dirty="0">
                <a:solidFill>
                  <a:schemeClr val="accent6"/>
                </a:solidFill>
                <a:latin typeface="Times"/>
                <a:cs typeface="Minion Pro"/>
              </a:rPr>
              <a:t>Instantaneous movement of the masses along the links.​ </a:t>
            </a:r>
          </a:p>
          <a:p>
            <a:pPr algn="just"/>
            <a:endParaRPr lang="en-US" sz="2900" dirty="0">
              <a:solidFill>
                <a:schemeClr val="accent6"/>
              </a:solidFill>
              <a:latin typeface="Times"/>
              <a:cs typeface="Minion Pro"/>
            </a:endParaRPr>
          </a:p>
          <a:p>
            <a:pPr algn="just"/>
            <a:r>
              <a:rPr lang="en-US" sz="3600" dirty="0" err="1">
                <a:solidFill>
                  <a:schemeClr val="accent6"/>
                </a:solidFill>
                <a:latin typeface="Times"/>
                <a:cs typeface="Minion Pro"/>
              </a:rPr>
              <a:t>TeXploR</a:t>
            </a:r>
            <a:r>
              <a:rPr lang="en-US" sz="3600" dirty="0">
                <a:solidFill>
                  <a:schemeClr val="accent6"/>
                </a:solidFill>
                <a:latin typeface="Times"/>
                <a:cs typeface="Minion Pro"/>
              </a:rPr>
              <a:t> rolls by shifting an internal mass along each arc, instantaneously changing the robot’s </a:t>
            </a:r>
            <a:r>
              <a:rPr lang="en-US" sz="3600" dirty="0" err="1">
                <a:solidFill>
                  <a:schemeClr val="accent6"/>
                </a:solidFill>
                <a:latin typeface="Times"/>
                <a:cs typeface="Minion Pro"/>
              </a:rPr>
              <a:t>CoM.</a:t>
            </a:r>
            <a:r>
              <a:rPr lang="en-US" sz="3600" dirty="0">
                <a:solidFill>
                  <a:schemeClr val="accent6"/>
                </a:solidFill>
                <a:latin typeface="Times"/>
                <a:cs typeface="Minion Pro"/>
              </a:rPr>
              <a:t> </a:t>
            </a:r>
            <a:endParaRPr lang="en-US" sz="3600" dirty="0">
              <a:solidFill>
                <a:schemeClr val="accent6"/>
              </a:solidFill>
              <a:latin typeface="Times"/>
              <a:cs typeface="Times"/>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0DFEE7C-5298-AFED-9698-87353EED8DF1}"/>
                  </a:ext>
                </a:extLst>
              </p:cNvPr>
              <p:cNvSpPr txBox="1"/>
              <p:nvPr/>
            </p:nvSpPr>
            <p:spPr>
              <a:xfrm>
                <a:off x="1287118" y="19812147"/>
                <a:ext cx="12081975" cy="6063198"/>
              </a:xfrm>
              <a:prstGeom prst="rect">
                <a:avLst/>
              </a:prstGeom>
              <a:noFill/>
            </p:spPr>
            <p:txBody>
              <a:bodyPr wrap="square" lIns="91440" tIns="45720" rIns="91440" bIns="45720" rtlCol="0" anchor="t">
                <a:spAutoFit/>
              </a:bodyPr>
              <a:lstStyle/>
              <a:p>
                <a:pPr marL="514350" indent="-514350">
                  <a:buFont typeface="+mj-lt"/>
                  <a:buAutoNum type="arabicPeriod"/>
                </a:pPr>
                <a:r>
                  <a:rPr lang="en-US" sz="3600" b="1" u="sng" dirty="0">
                    <a:latin typeface="Times"/>
                    <a:cs typeface="Times"/>
                  </a:rPr>
                  <a:t>Mechanical Design:</a:t>
                </a:r>
                <a:r>
                  <a:rPr lang="en-US" sz="3600" b="1" dirty="0">
                    <a:latin typeface="Times"/>
                    <a:cs typeface="Times"/>
                  </a:rPr>
                  <a:t> </a:t>
                </a:r>
                <a:r>
                  <a:rPr lang="en-US" sz="3600" dirty="0">
                    <a:solidFill>
                      <a:schemeClr val="accent6"/>
                    </a:solidFill>
                    <a:latin typeface="Times"/>
                    <a:cs typeface="Times"/>
                  </a:rPr>
                  <a:t>3D printed </a:t>
                </a:r>
                <a14:m>
                  <m:oMath xmlns:m="http://schemas.openxmlformats.org/officeDocument/2006/math">
                    <m:r>
                      <a:rPr lang="en-US" sz="3600" b="0" i="1" smtClean="0">
                        <a:solidFill>
                          <a:schemeClr val="accent6"/>
                        </a:solidFill>
                        <a:latin typeface="Cambria Math" panose="02040503050406030204" pitchFamily="18" charset="0"/>
                        <a:cs typeface="Times"/>
                      </a:rPr>
                      <m:t>180°</m:t>
                    </m:r>
                  </m:oMath>
                </a14:m>
                <a:r>
                  <a:rPr lang="en-US" sz="3600" dirty="0">
                    <a:solidFill>
                      <a:schemeClr val="accent6"/>
                    </a:solidFill>
                    <a:latin typeface="Times"/>
                    <a:cs typeface="Times"/>
                  </a:rPr>
                  <a:t> arcs comprise the body. An internal GT2 timing belt enables precise motion.</a:t>
                </a:r>
              </a:p>
              <a:p>
                <a:pPr marL="514350" indent="-514350">
                  <a:buFont typeface="+mj-lt"/>
                  <a:buAutoNum type="arabicPeriod"/>
                </a:pPr>
                <a:endParaRPr lang="en-US" sz="1400" dirty="0">
                  <a:solidFill>
                    <a:schemeClr val="accent6"/>
                  </a:solidFill>
                  <a:latin typeface="Times"/>
                  <a:cs typeface="Times"/>
                </a:endParaRPr>
              </a:p>
              <a:p>
                <a:pPr marL="514350" indent="-514350">
                  <a:buFont typeface="+mj-lt"/>
                  <a:buAutoNum type="arabicPeriod"/>
                </a:pPr>
                <a:r>
                  <a:rPr lang="en-US" sz="3600" b="1" u="sng" dirty="0">
                    <a:latin typeface="Times"/>
                    <a:cs typeface="Times"/>
                  </a:rPr>
                  <a:t>Electrical Design:</a:t>
                </a:r>
                <a:r>
                  <a:rPr lang="en-US" sz="3600" b="1" dirty="0">
                    <a:latin typeface="Times"/>
                    <a:cs typeface="Times"/>
                  </a:rPr>
                  <a:t> </a:t>
                </a:r>
                <a:r>
                  <a:rPr lang="en-US" sz="3600" dirty="0">
                    <a:solidFill>
                      <a:schemeClr val="accent6"/>
                    </a:solidFill>
                    <a:latin typeface="Times"/>
                    <a:cs typeface="Times"/>
                  </a:rPr>
                  <a:t>An Arduino Nano33 IoT, A4988 motor driver, custom PCB, and 1,100mAh LiPo battery mounted to a NEMA17 stepper motor comprise the shifting mass per arc.</a:t>
                </a:r>
              </a:p>
              <a:p>
                <a:pPr marL="514350" indent="-514350">
                  <a:buFont typeface="+mj-lt"/>
                  <a:buAutoNum type="arabicPeriod"/>
                </a:pPr>
                <a:endParaRPr lang="en-US" sz="1400" dirty="0">
                  <a:solidFill>
                    <a:schemeClr val="accent6"/>
                  </a:solidFill>
                  <a:latin typeface="Times"/>
                  <a:cs typeface="Times"/>
                </a:endParaRPr>
              </a:p>
              <a:p>
                <a:pPr marL="514350" indent="-514350">
                  <a:buFont typeface="+mj-lt"/>
                  <a:buAutoNum type="arabicPeriod"/>
                </a:pPr>
                <a:r>
                  <a:rPr lang="en-US" sz="3600" b="1" u="sng" dirty="0">
                    <a:latin typeface="Times"/>
                    <a:cs typeface="Times"/>
                  </a:rPr>
                  <a:t>Tendon Routing:</a:t>
                </a:r>
                <a:r>
                  <a:rPr lang="en-US" sz="3600" b="1" dirty="0">
                    <a:latin typeface="Times"/>
                    <a:cs typeface="Times"/>
                  </a:rPr>
                  <a:t> </a:t>
                </a:r>
                <a:r>
                  <a:rPr lang="en-US" sz="3600" dirty="0">
                    <a:solidFill>
                      <a:schemeClr val="accent6"/>
                    </a:solidFill>
                    <a:latin typeface="Times"/>
                    <a:cs typeface="Times"/>
                  </a:rPr>
                  <a:t>A single, elastic cable routes through each of the four sets of holes on an arc. Each of the graph’s edges are traveled only once, following an Euler path. Individual cable segments can be tightened as necessary to ensure proper tension between the arcs.</a:t>
                </a:r>
              </a:p>
            </p:txBody>
          </p:sp>
        </mc:Choice>
        <mc:Fallback>
          <p:sp>
            <p:nvSpPr>
              <p:cNvPr id="32" name="TextBox 31">
                <a:extLst>
                  <a:ext uri="{FF2B5EF4-FFF2-40B4-BE49-F238E27FC236}">
                    <a16:creationId xmlns:a16="http://schemas.microsoft.com/office/drawing/2014/main" id="{D0DFEE7C-5298-AFED-9698-87353EED8DF1}"/>
                  </a:ext>
                </a:extLst>
              </p:cNvPr>
              <p:cNvSpPr txBox="1">
                <a:spLocks noRot="1" noChangeAspect="1" noMove="1" noResize="1" noEditPoints="1" noAdjustHandles="1" noChangeArrowheads="1" noChangeShapeType="1" noTextEdit="1"/>
              </p:cNvSpPr>
              <p:nvPr/>
            </p:nvSpPr>
            <p:spPr>
              <a:xfrm>
                <a:off x="1287118" y="19812147"/>
                <a:ext cx="12081975" cy="6063198"/>
              </a:xfrm>
              <a:prstGeom prst="rect">
                <a:avLst/>
              </a:prstGeom>
              <a:blipFill>
                <a:blip r:embed="rId5"/>
                <a:stretch>
                  <a:fillRect l="-1362" t="-1608" r="-2321" b="-271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907EB93-DBCD-8362-0563-494A827661C5}"/>
              </a:ext>
            </a:extLst>
          </p:cNvPr>
          <p:cNvSpPr txBox="1"/>
          <p:nvPr/>
        </p:nvSpPr>
        <p:spPr>
          <a:xfrm>
            <a:off x="1120291" y="29290340"/>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5: Cable Routing Assembly</a:t>
            </a:r>
            <a:endParaRPr lang="en-US" sz="2900" dirty="0">
              <a:solidFill>
                <a:schemeClr val="bg1">
                  <a:lumMod val="50000"/>
                </a:schemeClr>
              </a:solidFill>
              <a:latin typeface="Times"/>
              <a:cs typeface="Times"/>
            </a:endParaRPr>
          </a:p>
        </p:txBody>
      </p:sp>
      <p:pic>
        <p:nvPicPr>
          <p:cNvPr id="1038" name="Picture 14">
            <a:extLst>
              <a:ext uri="{FF2B5EF4-FFF2-40B4-BE49-F238E27FC236}">
                <a16:creationId xmlns:a16="http://schemas.microsoft.com/office/drawing/2014/main" id="{B2523D79-A97E-AEBC-9B27-581040A7D8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 y="30690589"/>
            <a:ext cx="5958394" cy="223730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D11AB911-5232-446F-B6D8-7F30BFD0E41C}"/>
              </a:ext>
            </a:extLst>
          </p:cNvPr>
          <p:cNvSpPr txBox="1"/>
          <p:nvPr/>
        </p:nvSpPr>
        <p:spPr>
          <a:xfrm>
            <a:off x="37125399" y="26517030"/>
            <a:ext cx="5738100" cy="3985706"/>
          </a:xfrm>
          <a:prstGeom prst="rect">
            <a:avLst/>
          </a:prstGeom>
          <a:noFill/>
        </p:spPr>
        <p:txBody>
          <a:bodyPr wrap="square" lIns="91440" tIns="45720" rIns="91440" bIns="45720" rtlCol="0" anchor="t">
            <a:spAutoFit/>
          </a:bodyPr>
          <a:lstStyle/>
          <a:p>
            <a:pPr marL="514350" indent="-514350" algn="just">
              <a:buAutoNum type="arabicPeriod"/>
            </a:pPr>
            <a:r>
              <a:rPr lang="en-US" sz="1100" dirty="0">
                <a:solidFill>
                  <a:schemeClr val="accent6"/>
                </a:solidFill>
                <a:latin typeface="Times New Roman"/>
                <a:cs typeface="Times"/>
              </a:rPr>
              <a:t>Chen, L.-H., </a:t>
            </a:r>
            <a:r>
              <a:rPr lang="en-US" sz="1100" dirty="0" err="1">
                <a:solidFill>
                  <a:schemeClr val="accent6"/>
                </a:solidFill>
                <a:latin typeface="Times New Roman"/>
                <a:cs typeface="Times"/>
              </a:rPr>
              <a:t>Cera</a:t>
            </a:r>
            <a:r>
              <a:rPr lang="en-US" sz="1100" dirty="0">
                <a:solidFill>
                  <a:schemeClr val="accent6"/>
                </a:solidFill>
                <a:latin typeface="Times New Roman"/>
                <a:cs typeface="Times"/>
              </a:rPr>
              <a:t>, B., Zhu, E. L., Edmunds, R., Rice, F., </a:t>
            </a:r>
            <a:r>
              <a:rPr lang="en-US" sz="1100" dirty="0" err="1">
                <a:solidFill>
                  <a:schemeClr val="accent6"/>
                </a:solidFill>
                <a:latin typeface="Times New Roman"/>
                <a:cs typeface="Times"/>
              </a:rPr>
              <a:t>Bronars</a:t>
            </a:r>
            <a:r>
              <a:rPr lang="en-US" sz="1100" dirty="0">
                <a:solidFill>
                  <a:schemeClr val="accent6"/>
                </a:solidFill>
                <a:latin typeface="Times New Roman"/>
                <a:cs typeface="Times"/>
              </a:rPr>
              <a:t>, A., Tang, E., </a:t>
            </a:r>
            <a:r>
              <a:rPr lang="en-US" sz="1100" dirty="0" err="1">
                <a:solidFill>
                  <a:schemeClr val="accent6"/>
                </a:solidFill>
                <a:latin typeface="Times New Roman"/>
                <a:cs typeface="Times"/>
              </a:rPr>
              <a:t>Malekshahi</a:t>
            </a:r>
            <a:r>
              <a:rPr lang="en-US" sz="1100" dirty="0">
                <a:solidFill>
                  <a:schemeClr val="accent6"/>
                </a:solidFill>
                <a:latin typeface="Times New Roman"/>
                <a:cs typeface="Times"/>
              </a:rPr>
              <a:t>, S. R., Romero, O., Agogino, A. K.; Agogino, A. M. (2017). Inclined surface locomotion strategies for spherical Tensegrity Robots. 2017 IEEE/RSJ International Conference on Intelligent Robots and Systems (IROS). https://doi.org/10.1109/iros.2017.8206380 </a:t>
            </a:r>
          </a:p>
          <a:p>
            <a:pPr marL="514350" indent="-514350" algn="just">
              <a:buAutoNum type="arabicPeriod"/>
            </a:pPr>
            <a:r>
              <a:rPr lang="en-US" sz="1100" dirty="0">
                <a:solidFill>
                  <a:schemeClr val="accent6"/>
                </a:solidFill>
                <a:latin typeface="Times New Roman"/>
                <a:ea typeface="+mn-lt"/>
                <a:cs typeface="+mn-lt"/>
              </a:rPr>
              <a:t>Bohm, V., </a:t>
            </a:r>
            <a:r>
              <a:rPr lang="en-US" sz="1100" dirty="0" err="1">
                <a:solidFill>
                  <a:schemeClr val="accent6"/>
                </a:solidFill>
                <a:latin typeface="Times New Roman"/>
                <a:ea typeface="+mn-lt"/>
                <a:cs typeface="+mn-lt"/>
              </a:rPr>
              <a:t>Kaufhold</a:t>
            </a:r>
            <a:r>
              <a:rPr lang="en-US" sz="1100" dirty="0">
                <a:solidFill>
                  <a:schemeClr val="accent6"/>
                </a:solidFill>
                <a:latin typeface="Times New Roman"/>
                <a:ea typeface="+mn-lt"/>
                <a:cs typeface="+mn-lt"/>
              </a:rPr>
              <a:t>, T., </a:t>
            </a:r>
            <a:r>
              <a:rPr lang="en-US" sz="1100" dirty="0" err="1">
                <a:solidFill>
                  <a:schemeClr val="accent6"/>
                </a:solidFill>
                <a:latin typeface="Times New Roman"/>
                <a:ea typeface="+mn-lt"/>
                <a:cs typeface="+mn-lt"/>
              </a:rPr>
              <a:t>Schale</a:t>
            </a:r>
            <a:r>
              <a:rPr lang="en-US" sz="1100" dirty="0">
                <a:solidFill>
                  <a:schemeClr val="accent6"/>
                </a:solidFill>
                <a:latin typeface="Times New Roman"/>
                <a:ea typeface="+mn-lt"/>
                <a:cs typeface="+mn-lt"/>
              </a:rPr>
              <a:t>, F., &amp; Zimmermann, K. (2016). Spherical mobile robot based on a tensegrity structure with curved compressed members. IEEE/ASME International Conference on Advanced Intelligent Mechatronics, AIM, 2016-09,1509–1514. </a:t>
            </a:r>
            <a:r>
              <a:rPr lang="en-US" sz="1100" dirty="0">
                <a:solidFill>
                  <a:schemeClr val="accent6"/>
                </a:solidFill>
                <a:latin typeface="Times New Roman"/>
                <a:ea typeface="+mn-lt"/>
                <a:cs typeface="+mn-lt"/>
                <a:hlinkClick r:id="rId7"/>
              </a:rPr>
              <a:t>https://doi.org/10.1109/AIM.2016.7576984</a:t>
            </a:r>
            <a:endParaRPr lang="en-US" sz="1100" dirty="0">
              <a:solidFill>
                <a:schemeClr val="accent6"/>
              </a:solidFill>
              <a:latin typeface="Times New Roman"/>
              <a:ea typeface="+mn-lt"/>
              <a:cs typeface="+mn-lt"/>
            </a:endParaRPr>
          </a:p>
          <a:p>
            <a:pPr marL="514350" indent="-514350" algn="just">
              <a:buAutoNum type="arabicPeriod"/>
            </a:pPr>
            <a:r>
              <a:rPr lang="en-US" sz="1100" dirty="0">
                <a:solidFill>
                  <a:schemeClr val="accent6"/>
                </a:solidFill>
                <a:latin typeface="Times New Roman"/>
                <a:cs typeface="Times"/>
              </a:rPr>
              <a:t>Paul, C., Valero-Cuevas, F. J., &amp;amp; Lipson, H. (2006). Design and control of Tensegrity robots for Locomotion. IEEE Transactions on Robotics, 22(5), 944–957. https://doi.org/10.1109/tro.2006.878980 </a:t>
            </a:r>
          </a:p>
          <a:p>
            <a:pPr marL="514350" indent="-514350" algn="just">
              <a:buAutoNum type="arabicPeriod"/>
            </a:pPr>
            <a:r>
              <a:rPr lang="en-US" sz="1100" dirty="0">
                <a:solidFill>
                  <a:schemeClr val="accent6"/>
                </a:solidFill>
                <a:latin typeface="Times New Roman"/>
                <a:cs typeface="Times"/>
              </a:rPr>
              <a:t>Chen, L., Kim, K., Tang, E., Li, K., House, R., Zhu, E. L., Fountain, K., Agogino, A. M., Agogino, A., </a:t>
            </a:r>
            <a:r>
              <a:rPr lang="en-US" sz="1100" dirty="0" err="1">
                <a:solidFill>
                  <a:schemeClr val="accent6"/>
                </a:solidFill>
                <a:latin typeface="Times New Roman"/>
                <a:cs typeface="Times"/>
              </a:rPr>
              <a:t>Sunspiral</a:t>
            </a:r>
            <a:r>
              <a:rPr lang="en-US" sz="1100" dirty="0">
                <a:solidFill>
                  <a:schemeClr val="accent6"/>
                </a:solidFill>
                <a:latin typeface="Times New Roman"/>
                <a:cs typeface="Times"/>
              </a:rPr>
              <a:t>, V., and Jung, E. (March 9, 2017). "Soft Spherical Tensegrity Robot Design Using Rod-Centered Actuation and Control." ASME. J. Mechanisms Robotics. April 2017; 9(2): 025001. </a:t>
            </a:r>
            <a:r>
              <a:rPr lang="en-US" sz="1100" dirty="0">
                <a:solidFill>
                  <a:schemeClr val="accent6"/>
                </a:solidFill>
                <a:latin typeface="Times New Roman"/>
                <a:cs typeface="Times"/>
                <a:hlinkClick r:id="rId8"/>
              </a:rPr>
              <a:t>https://doi.org/10.1115/1.4036014</a:t>
            </a:r>
            <a:endParaRPr lang="en-US" sz="1100" dirty="0">
              <a:solidFill>
                <a:schemeClr val="accent6"/>
              </a:solidFill>
              <a:latin typeface="Times New Roman"/>
              <a:cs typeface="Times"/>
            </a:endParaRPr>
          </a:p>
          <a:p>
            <a:pPr marL="514350" indent="-514350" algn="just">
              <a:buAutoNum type="arabicPeriod"/>
            </a:pPr>
            <a:r>
              <a:rPr lang="en-US" sz="1100" dirty="0">
                <a:solidFill>
                  <a:schemeClr val="accent6"/>
                </a:solidFill>
                <a:latin typeface="Times New Roman"/>
                <a:cs typeface="Times"/>
              </a:rPr>
              <a:t>K. Kim et al., "Rapid prototyping design and control of tensegrity soft robot for locomotion," 2014 IEEE International Conference on Robotics and Biomimetics (ROBIO 2014), Bali, Indonesia, 2014, pp. 7-14, </a:t>
            </a:r>
            <a:r>
              <a:rPr lang="en-US" sz="1100" dirty="0" err="1">
                <a:solidFill>
                  <a:schemeClr val="accent6"/>
                </a:solidFill>
                <a:latin typeface="Times New Roman"/>
                <a:cs typeface="Times"/>
              </a:rPr>
              <a:t>doi</a:t>
            </a:r>
            <a:r>
              <a:rPr lang="en-US" sz="1100" dirty="0">
                <a:solidFill>
                  <a:schemeClr val="accent6"/>
                </a:solidFill>
                <a:latin typeface="Times New Roman"/>
                <a:cs typeface="Times"/>
              </a:rPr>
              <a:t>: 10.1109/ROBIO.2014.7090299.</a:t>
            </a:r>
          </a:p>
          <a:p>
            <a:pPr marL="514350" indent="-514350" algn="just">
              <a:buAutoNum type="arabicPeriod"/>
            </a:pPr>
            <a:r>
              <a:rPr lang="en-US" sz="1100" dirty="0">
                <a:solidFill>
                  <a:schemeClr val="accent6"/>
                </a:solidFill>
                <a:latin typeface="Times New Roman"/>
                <a:cs typeface="Times"/>
              </a:rPr>
              <a:t>L. Ervin and V. Vikas, "Geometric Static Modeling Framework for Piecewise-Continuous Curved-Link Multi Point-of-Contact Tensegrity Robots," in IEEE Robotics and Automation Letters, vol. 9, no. 12, pp. 11066-11073, Dec. 2024, </a:t>
            </a:r>
            <a:r>
              <a:rPr lang="en-US" sz="1100" dirty="0" err="1">
                <a:solidFill>
                  <a:schemeClr val="accent6"/>
                </a:solidFill>
                <a:latin typeface="Times New Roman"/>
                <a:cs typeface="Times"/>
              </a:rPr>
              <a:t>doi</a:t>
            </a:r>
            <a:r>
              <a:rPr lang="en-US" sz="1100" dirty="0">
                <a:solidFill>
                  <a:schemeClr val="accent6"/>
                </a:solidFill>
                <a:latin typeface="Times New Roman"/>
                <a:cs typeface="Times"/>
              </a:rPr>
              <a:t>: 10.1109/LRA.2024.3486199.</a:t>
            </a:r>
          </a:p>
        </p:txBody>
      </p:sp>
      <p:sp>
        <p:nvSpPr>
          <p:cNvPr id="53" name="TextBox 52">
            <a:extLst>
              <a:ext uri="{FF2B5EF4-FFF2-40B4-BE49-F238E27FC236}">
                <a16:creationId xmlns:a16="http://schemas.microsoft.com/office/drawing/2014/main" id="{B6141AED-3196-04F5-CE60-E3D406D1EF07}"/>
              </a:ext>
            </a:extLst>
          </p:cNvPr>
          <p:cNvSpPr txBox="1"/>
          <p:nvPr/>
        </p:nvSpPr>
        <p:spPr>
          <a:xfrm>
            <a:off x="8147247" y="11821049"/>
            <a:ext cx="836538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1: Tensegrity Robot Locomotion Speed [1-5]</a:t>
            </a:r>
            <a:endParaRPr lang="en-US" sz="2900" dirty="0">
              <a:solidFill>
                <a:schemeClr val="bg1">
                  <a:lumMod val="50000"/>
                </a:schemeClr>
              </a:solidFill>
              <a:latin typeface="Times"/>
              <a:cs typeface="Times"/>
            </a:endParaRPr>
          </a:p>
        </p:txBody>
      </p:sp>
      <p:sp>
        <p:nvSpPr>
          <p:cNvPr id="61" name="TextBox 60">
            <a:extLst>
              <a:ext uri="{FF2B5EF4-FFF2-40B4-BE49-F238E27FC236}">
                <a16:creationId xmlns:a16="http://schemas.microsoft.com/office/drawing/2014/main" id="{BEAB4ACB-BCEB-9E22-1BEC-3F2FE46A341B}"/>
              </a:ext>
            </a:extLst>
          </p:cNvPr>
          <p:cNvSpPr txBox="1"/>
          <p:nvPr/>
        </p:nvSpPr>
        <p:spPr>
          <a:xfrm>
            <a:off x="7126353" y="29974834"/>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6: </a:t>
            </a:r>
            <a:r>
              <a:rPr lang="en-US" sz="2900" dirty="0" err="1">
                <a:solidFill>
                  <a:schemeClr val="accent6"/>
                </a:solidFill>
                <a:latin typeface="Times"/>
                <a:cs typeface="Minion Pro"/>
              </a:rPr>
              <a:t>TeXploR</a:t>
            </a:r>
            <a:r>
              <a:rPr lang="en-US" sz="2900" dirty="0">
                <a:solidFill>
                  <a:schemeClr val="accent6"/>
                </a:solidFill>
                <a:latin typeface="Times"/>
                <a:cs typeface="Minion Pro"/>
              </a:rPr>
              <a:t> Fabrication</a:t>
            </a:r>
            <a:endParaRPr lang="en-US" sz="2900" dirty="0">
              <a:solidFill>
                <a:schemeClr val="bg1">
                  <a:lumMod val="50000"/>
                </a:schemeClr>
              </a:solidFill>
              <a:latin typeface="Times"/>
              <a:cs typeface="Times"/>
            </a:endParaRPr>
          </a:p>
        </p:txBody>
      </p:sp>
      <p:sp>
        <p:nvSpPr>
          <p:cNvPr id="13" name="TextBox 12">
            <a:extLst>
              <a:ext uri="{FF2B5EF4-FFF2-40B4-BE49-F238E27FC236}">
                <a16:creationId xmlns:a16="http://schemas.microsoft.com/office/drawing/2014/main" id="{7B4F3592-CA60-50DD-B233-66D1C8D9E224}"/>
              </a:ext>
            </a:extLst>
          </p:cNvPr>
          <p:cNvSpPr txBox="1"/>
          <p:nvPr/>
        </p:nvSpPr>
        <p:spPr>
          <a:xfrm>
            <a:off x="1022133" y="12273949"/>
            <a:ext cx="16204149" cy="6078587"/>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speed comparison of recent tensegrity robots, Fig. 1, shows the increased efficiency in spherical link designs. </a:t>
            </a:r>
            <a:r>
              <a:rPr lang="en-US" sz="3600" b="1" dirty="0">
                <a:solidFill>
                  <a:schemeClr val="accent6"/>
                </a:solidFill>
                <a:latin typeface="Times"/>
                <a:cs typeface="Minion Pro"/>
              </a:rPr>
              <a:t>T</a:t>
            </a:r>
            <a:r>
              <a:rPr lang="en-US" sz="3600" b="1" dirty="0">
                <a:solidFill>
                  <a:schemeClr val="accent6"/>
                </a:solidFill>
                <a:latin typeface="Times"/>
                <a:cs typeface="Times"/>
              </a:rPr>
              <a:t>he reality gap – movement in a non-lab setting – remains an unsolved problem from the perspective of mobility, controls, and design. </a:t>
            </a:r>
          </a:p>
          <a:p>
            <a:pPr algn="just"/>
            <a:endParaRPr lang="en-US" sz="2900" dirty="0">
              <a:solidFill>
                <a:schemeClr val="accent6"/>
              </a:solidFill>
              <a:latin typeface="Times"/>
              <a:cs typeface="Times"/>
            </a:endParaRPr>
          </a:p>
          <a:p>
            <a:pPr algn="just"/>
            <a:r>
              <a:rPr lang="en-US" sz="3600" b="1" u="sng" dirty="0">
                <a:latin typeface="Times"/>
                <a:cs typeface="Times"/>
              </a:rPr>
              <a:t>Contributions:</a:t>
            </a:r>
            <a:r>
              <a:rPr lang="en-US" sz="3600" b="1" dirty="0">
                <a:latin typeface="Times"/>
                <a:cs typeface="Times"/>
              </a:rPr>
              <a:t> The curved-link </a:t>
            </a:r>
            <a:r>
              <a:rPr lang="en-US" sz="3600" b="1" dirty="0" err="1">
                <a:latin typeface="Times"/>
                <a:cs typeface="Times"/>
              </a:rPr>
              <a:t>TeXploR</a:t>
            </a:r>
            <a:r>
              <a:rPr lang="en-US" sz="3600" b="1" dirty="0">
                <a:latin typeface="Times"/>
                <a:cs typeface="Times"/>
              </a:rPr>
              <a:t> (</a:t>
            </a:r>
            <a:r>
              <a:rPr lang="en-US" sz="3600" b="1" u="sng" dirty="0">
                <a:latin typeface="Times"/>
                <a:cs typeface="Times"/>
              </a:rPr>
              <a:t>T</a:t>
            </a:r>
            <a:r>
              <a:rPr lang="en-US" sz="3600" b="1" dirty="0">
                <a:latin typeface="Times"/>
                <a:cs typeface="Times"/>
              </a:rPr>
              <a:t>ensegrity </a:t>
            </a:r>
            <a:r>
              <a:rPr lang="en-US" sz="3600" b="1" u="sng" dirty="0" err="1">
                <a:latin typeface="Times"/>
                <a:cs typeface="Times"/>
              </a:rPr>
              <a:t>eXplo</a:t>
            </a:r>
            <a:r>
              <a:rPr lang="en-US" sz="3600" b="1" dirty="0" err="1">
                <a:latin typeface="Times"/>
                <a:cs typeface="Times"/>
              </a:rPr>
              <a:t>ratory</a:t>
            </a:r>
            <a:r>
              <a:rPr lang="en-US" sz="3600" b="1" dirty="0">
                <a:latin typeface="Times"/>
                <a:cs typeface="Times"/>
              </a:rPr>
              <a:t> </a:t>
            </a:r>
            <a:r>
              <a:rPr lang="en-US" sz="3600" b="1" u="sng" dirty="0">
                <a:latin typeface="Times"/>
                <a:cs typeface="Times"/>
              </a:rPr>
              <a:t>R</a:t>
            </a:r>
            <a:r>
              <a:rPr lang="en-US" sz="3600" b="1" dirty="0">
                <a:latin typeface="Times"/>
                <a:cs typeface="Times"/>
              </a:rPr>
              <a:t>obot) [6] has</a:t>
            </a:r>
          </a:p>
          <a:p>
            <a:pPr marL="514350" indent="-514350" algn="just">
              <a:buFont typeface="+mj-lt"/>
              <a:buAutoNum type="arabicPeriod"/>
            </a:pPr>
            <a:r>
              <a:rPr lang="en-US" sz="3600" b="1" u="sng" dirty="0">
                <a:latin typeface="Times"/>
                <a:cs typeface="Times"/>
              </a:rPr>
              <a:t>Geometric Framework</a:t>
            </a:r>
            <a:r>
              <a:rPr lang="en-US" sz="3600" b="1" dirty="0">
                <a:latin typeface="Times"/>
                <a:cs typeface="Times"/>
              </a:rPr>
              <a:t> that statically models the multi point-of-contact system. </a:t>
            </a:r>
          </a:p>
          <a:p>
            <a:pPr marL="514350" indent="-514350" algn="just">
              <a:buFont typeface="+mj-lt"/>
              <a:buAutoNum type="arabicPeriod"/>
            </a:pPr>
            <a:r>
              <a:rPr lang="en-US" sz="3600" b="1" u="sng" dirty="0">
                <a:latin typeface="Times"/>
                <a:cs typeface="Times"/>
              </a:rPr>
              <a:t>Adaptability</a:t>
            </a:r>
            <a:r>
              <a:rPr lang="en-US" sz="3600" b="1" dirty="0">
                <a:latin typeface="Times"/>
                <a:cs typeface="Times"/>
              </a:rPr>
              <a:t> to robots with multiple points of contact/different morphologies. </a:t>
            </a:r>
          </a:p>
          <a:p>
            <a:pPr marL="514350" indent="-514350" algn="just">
              <a:buFont typeface="+mj-lt"/>
              <a:buAutoNum type="arabicPeriod"/>
            </a:pPr>
            <a:r>
              <a:rPr lang="en-US" sz="3600" b="1" u="sng" dirty="0">
                <a:latin typeface="Times"/>
                <a:cs typeface="Times"/>
              </a:rPr>
              <a:t>Four-State Hybrid System</a:t>
            </a:r>
            <a:r>
              <a:rPr lang="en-US" sz="3600" b="1" dirty="0">
                <a:latin typeface="Times"/>
                <a:cs typeface="Times"/>
              </a:rPr>
              <a:t> where each state corresponds to </a:t>
            </a:r>
            <a:r>
              <a:rPr lang="en-US" sz="3600" b="1" dirty="0" err="1">
                <a:latin typeface="Times"/>
                <a:cs typeface="Times"/>
              </a:rPr>
              <a:t>TeXploR</a:t>
            </a:r>
            <a:r>
              <a:rPr lang="en-US" sz="3600" b="1" dirty="0">
                <a:latin typeface="Times"/>
                <a:cs typeface="Times"/>
              </a:rPr>
              <a:t> instantaneously pivoting about the end of one link while rolling along the other. </a:t>
            </a:r>
          </a:p>
          <a:p>
            <a:pPr marL="514350" indent="-514350" algn="just">
              <a:buFont typeface="+mj-lt"/>
              <a:buAutoNum type="arabicPeriod"/>
            </a:pPr>
            <a:r>
              <a:rPr lang="en-US" sz="3600" b="1" u="sng" dirty="0">
                <a:latin typeface="Times"/>
                <a:cs typeface="Times"/>
              </a:rPr>
              <a:t>Input-Output Relationship</a:t>
            </a:r>
            <a:r>
              <a:rPr lang="en-US" sz="3600" b="1" dirty="0">
                <a:latin typeface="Times"/>
                <a:cs typeface="Times"/>
              </a:rPr>
              <a:t> between internal mass positions and contact points (robot orientation). A tetherless prototype experimentally validates the model.</a:t>
            </a:r>
          </a:p>
        </p:txBody>
      </p:sp>
      <p:sp>
        <p:nvSpPr>
          <p:cNvPr id="26" name="TextBox 25">
            <a:extLst>
              <a:ext uri="{FF2B5EF4-FFF2-40B4-BE49-F238E27FC236}">
                <a16:creationId xmlns:a16="http://schemas.microsoft.com/office/drawing/2014/main" id="{388BD3DB-5A4A-BD68-41CD-8761E4423681}"/>
              </a:ext>
            </a:extLst>
          </p:cNvPr>
          <p:cNvSpPr txBox="1"/>
          <p:nvPr/>
        </p:nvSpPr>
        <p:spPr>
          <a:xfrm>
            <a:off x="17978590" y="17818020"/>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2: Internal Shifting Mechanism</a:t>
            </a:r>
            <a:endParaRPr lang="en-US" sz="2900" dirty="0">
              <a:solidFill>
                <a:schemeClr val="bg1">
                  <a:lumMod val="50000"/>
                </a:schemeClr>
              </a:solidFill>
              <a:latin typeface="Times"/>
              <a:cs typeface="Times"/>
            </a:endParaRPr>
          </a:p>
        </p:txBody>
      </p:sp>
      <p:pic>
        <p:nvPicPr>
          <p:cNvPr id="41" name="Picture 40">
            <a:extLst>
              <a:ext uri="{FF2B5EF4-FFF2-40B4-BE49-F238E27FC236}">
                <a16:creationId xmlns:a16="http://schemas.microsoft.com/office/drawing/2014/main" id="{3DD60554-CA2E-D356-C668-5A7E02B71B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42971" y="31683775"/>
            <a:ext cx="964987" cy="964987"/>
          </a:xfrm>
          <a:prstGeom prst="rect">
            <a:avLst/>
          </a:prstGeom>
        </p:spPr>
      </p:pic>
      <p:sp>
        <p:nvSpPr>
          <p:cNvPr id="44" name="TextBox 43">
            <a:extLst>
              <a:ext uri="{FF2B5EF4-FFF2-40B4-BE49-F238E27FC236}">
                <a16:creationId xmlns:a16="http://schemas.microsoft.com/office/drawing/2014/main" id="{0A6DB7F8-399F-5DF6-214F-167D8C7FC607}"/>
              </a:ext>
            </a:extLst>
          </p:cNvPr>
          <p:cNvSpPr txBox="1"/>
          <p:nvPr/>
        </p:nvSpPr>
        <p:spPr>
          <a:xfrm>
            <a:off x="11489737" y="30914048"/>
            <a:ext cx="20911724" cy="538609"/>
          </a:xfrm>
          <a:prstGeom prst="rect">
            <a:avLst/>
          </a:prstGeom>
          <a:noFill/>
        </p:spPr>
        <p:txBody>
          <a:bodyPr wrap="square" lIns="91440" tIns="45720" rIns="91440" bIns="45720" rtlCol="0" anchor="t">
            <a:spAutoFit/>
          </a:bodyPr>
          <a:lstStyle/>
          <a:p>
            <a:pPr algn="ctr"/>
            <a:r>
              <a:rPr lang="en-US" sz="2900" dirty="0">
                <a:solidFill>
                  <a:schemeClr val="bg1"/>
                </a:solidFill>
                <a:latin typeface="Times"/>
                <a:cs typeface="Minion Pro"/>
              </a:rPr>
              <a:t>This work is supported in part by NASA grant #80NSSC20M0044 awarded to the Alabama Space Grant Consortium.</a:t>
            </a:r>
            <a:endParaRPr lang="en-US" sz="2800" dirty="0">
              <a:solidFill>
                <a:schemeClr val="bg1"/>
              </a:solidFill>
              <a:latin typeface="Times"/>
              <a:cs typeface="Times"/>
            </a:endParaRPr>
          </a:p>
        </p:txBody>
      </p:sp>
      <p:pic>
        <p:nvPicPr>
          <p:cNvPr id="11" name="Picture 10">
            <a:extLst>
              <a:ext uri="{FF2B5EF4-FFF2-40B4-BE49-F238E27FC236}">
                <a16:creationId xmlns:a16="http://schemas.microsoft.com/office/drawing/2014/main" id="{010ABFD5-A79E-C833-D72F-8789D210934E}"/>
              </a:ext>
            </a:extLst>
          </p:cNvPr>
          <p:cNvPicPr>
            <a:picLocks noChangeAspect="1"/>
          </p:cNvPicPr>
          <p:nvPr/>
        </p:nvPicPr>
        <p:blipFill rotWithShape="1">
          <a:blip r:embed="rId10">
            <a:clrChange>
              <a:clrFrom>
                <a:srgbClr val="FFFFFF"/>
              </a:clrFrom>
              <a:clrTo>
                <a:srgbClr val="FFFFFF">
                  <a:alpha val="0"/>
                </a:srgbClr>
              </a:clrTo>
            </a:clrChange>
          </a:blip>
          <a:srcRect l="2262" t="5323"/>
          <a:stretch/>
        </p:blipFill>
        <p:spPr>
          <a:xfrm>
            <a:off x="37558655" y="22582228"/>
            <a:ext cx="4957904" cy="2165109"/>
          </a:xfrm>
          <a:prstGeom prst="rect">
            <a:avLst/>
          </a:prstGeom>
        </p:spPr>
      </p:pic>
      <p:grpSp>
        <p:nvGrpSpPr>
          <p:cNvPr id="14" name="Group 13">
            <a:extLst>
              <a:ext uri="{FF2B5EF4-FFF2-40B4-BE49-F238E27FC236}">
                <a16:creationId xmlns:a16="http://schemas.microsoft.com/office/drawing/2014/main" id="{8197487C-5BC6-EE8E-E3B7-7AE6BFF04A41}"/>
              </a:ext>
            </a:extLst>
          </p:cNvPr>
          <p:cNvGrpSpPr/>
          <p:nvPr/>
        </p:nvGrpSpPr>
        <p:grpSpPr>
          <a:xfrm>
            <a:off x="37214738" y="18815327"/>
            <a:ext cx="5633436" cy="928687"/>
            <a:chOff x="33148588" y="22194130"/>
            <a:chExt cx="10053637" cy="928687"/>
          </a:xfrm>
        </p:grpSpPr>
        <p:sp>
          <p:nvSpPr>
            <p:cNvPr id="16" name="Rectangle 15">
              <a:extLst>
                <a:ext uri="{FF2B5EF4-FFF2-40B4-BE49-F238E27FC236}">
                  <a16:creationId xmlns:a16="http://schemas.microsoft.com/office/drawing/2014/main" id="{CECECB1E-D9EE-268E-C035-68C68985FFE9}"/>
                </a:ext>
              </a:extLst>
            </p:cNvPr>
            <p:cNvSpPr/>
            <p:nvPr/>
          </p:nvSpPr>
          <p:spPr>
            <a:xfrm>
              <a:off x="33148588" y="22194130"/>
              <a:ext cx="10053637" cy="928687"/>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17" name="TextBox 16">
              <a:extLst>
                <a:ext uri="{FF2B5EF4-FFF2-40B4-BE49-F238E27FC236}">
                  <a16:creationId xmlns:a16="http://schemas.microsoft.com/office/drawing/2014/main" id="{0D2C8007-3778-BC04-9DB1-E4028DF51E0D}"/>
                </a:ext>
              </a:extLst>
            </p:cNvPr>
            <p:cNvSpPr txBox="1"/>
            <p:nvPr/>
          </p:nvSpPr>
          <p:spPr>
            <a:xfrm>
              <a:off x="33689925" y="22230642"/>
              <a:ext cx="9083675" cy="781050"/>
            </a:xfrm>
            <a:prstGeom prst="rect">
              <a:avLst/>
            </a:prstGeom>
            <a:solidFill>
              <a:srgbClr val="9C2334"/>
            </a:solidFill>
            <a:ln>
              <a:noFill/>
            </a:ln>
            <a:effectLst/>
          </p:spPr>
          <p:style>
            <a:lnRef idx="3">
              <a:schemeClr val="lt1"/>
            </a:lnRef>
            <a:fillRef idx="1">
              <a:schemeClr val="dk1"/>
            </a:fillRef>
            <a:effectRef idx="1">
              <a:schemeClr val="dk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194560" fontAlgn="auto">
                <a:spcBef>
                  <a:spcPts val="0"/>
                </a:spcBef>
                <a:spcAft>
                  <a:spcPts val="0"/>
                </a:spcAft>
                <a:defRPr/>
              </a:pPr>
              <a:r>
                <a:rPr lang="en-US" sz="4400" dirty="0">
                  <a:solidFill>
                    <a:schemeClr val="bg1"/>
                  </a:solidFill>
                  <a:latin typeface="Verdana"/>
                  <a:cs typeface="Verdana"/>
                </a:rPr>
                <a:t>Future Works</a:t>
              </a:r>
            </a:p>
          </p:txBody>
        </p:sp>
      </p:grpSp>
      <p:sp>
        <p:nvSpPr>
          <p:cNvPr id="21" name="TextBox 20">
            <a:extLst>
              <a:ext uri="{FF2B5EF4-FFF2-40B4-BE49-F238E27FC236}">
                <a16:creationId xmlns:a16="http://schemas.microsoft.com/office/drawing/2014/main" id="{DFDA01F8-6569-3ED4-D5B4-B091526A3612}"/>
              </a:ext>
            </a:extLst>
          </p:cNvPr>
          <p:cNvSpPr txBox="1"/>
          <p:nvPr/>
        </p:nvSpPr>
        <p:spPr>
          <a:xfrm>
            <a:off x="37125310" y="19821939"/>
            <a:ext cx="5623402" cy="2862322"/>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3600" dirty="0">
                <a:solidFill>
                  <a:schemeClr val="accent6"/>
                </a:solidFill>
                <a:latin typeface="Times"/>
                <a:cs typeface="Minion Pro"/>
              </a:rPr>
              <a:t>Active shape morphing visualized in Fig. 7</a:t>
            </a:r>
          </a:p>
          <a:p>
            <a:pPr marL="457200" indent="-457200">
              <a:buFont typeface="Arial" panose="020B0604020202020204" pitchFamily="34" charset="0"/>
              <a:buChar char="•"/>
            </a:pPr>
            <a:r>
              <a:rPr lang="en-US" sz="3600" dirty="0">
                <a:solidFill>
                  <a:schemeClr val="accent6"/>
                </a:solidFill>
                <a:latin typeface="Times"/>
                <a:cs typeface="Minion Pro"/>
              </a:rPr>
              <a:t>Complex movements -  jumping and slipping</a:t>
            </a:r>
          </a:p>
          <a:p>
            <a:pPr marL="457200" indent="-457200">
              <a:buFont typeface="Arial" panose="020B0604020202020204" pitchFamily="34" charset="0"/>
              <a:buChar char="•"/>
            </a:pPr>
            <a:r>
              <a:rPr lang="en-US" sz="3600" dirty="0">
                <a:solidFill>
                  <a:schemeClr val="accent6"/>
                </a:solidFill>
                <a:latin typeface="Times"/>
                <a:cs typeface="Minion Pro"/>
              </a:rPr>
              <a:t>Dynamic modeling</a:t>
            </a:r>
          </a:p>
        </p:txBody>
      </p:sp>
      <p:sp>
        <p:nvSpPr>
          <p:cNvPr id="24" name="TextBox 23">
            <a:extLst>
              <a:ext uri="{FF2B5EF4-FFF2-40B4-BE49-F238E27FC236}">
                <a16:creationId xmlns:a16="http://schemas.microsoft.com/office/drawing/2014/main" id="{50238C45-B74C-5AE1-5AFA-AF54FC0982A4}"/>
              </a:ext>
            </a:extLst>
          </p:cNvPr>
          <p:cNvSpPr txBox="1"/>
          <p:nvPr/>
        </p:nvSpPr>
        <p:spPr>
          <a:xfrm>
            <a:off x="37687147" y="24625255"/>
            <a:ext cx="470092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7: Shape Reconfiguration</a:t>
            </a:r>
            <a:endParaRPr lang="en-US" sz="2900" dirty="0">
              <a:solidFill>
                <a:schemeClr val="bg1">
                  <a:lumMod val="50000"/>
                </a:schemeClr>
              </a:solidFill>
              <a:latin typeface="Times"/>
              <a:cs typeface="Times"/>
            </a:endParaRPr>
          </a:p>
        </p:txBody>
      </p:sp>
      <mc:AlternateContent xmlns:mc="http://schemas.openxmlformats.org/markup-compatibility/2006">
        <mc:Choice xmlns:a14="http://schemas.microsoft.com/office/drawing/2010/main" Requires="a14">
          <p:sp>
            <p:nvSpPr>
              <p:cNvPr id="76" name="Rectangle 75">
                <a:extLst>
                  <a:ext uri="{FF2B5EF4-FFF2-40B4-BE49-F238E27FC236}">
                    <a16:creationId xmlns:a16="http://schemas.microsoft.com/office/drawing/2014/main" id="{B69E58F6-EAFB-02F4-5C57-B0209B6D2B35}"/>
                  </a:ext>
                </a:extLst>
              </p:cNvPr>
              <p:cNvSpPr/>
              <p:nvPr/>
            </p:nvSpPr>
            <p:spPr>
              <a:xfrm>
                <a:off x="25740542" y="12039600"/>
                <a:ext cx="9159058" cy="6236376"/>
              </a:xfrm>
              <a:prstGeom prst="rect">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rgbClr val="9C2334"/>
                    </a:solidFill>
                    <a:latin typeface="Times"/>
                    <a:cs typeface="Minion Pro"/>
                  </a:rPr>
                  <a:t>Holonomic Constraints</a:t>
                </a:r>
                <a:endParaRPr lang="en-US" sz="3600" b="0" dirty="0">
                  <a:solidFill>
                    <a:schemeClr val="accent6"/>
                  </a:solidFill>
                  <a:latin typeface="Cambria Math" panose="02040503050406030204" pitchFamily="18" charset="0"/>
                </a:endParaRPr>
              </a:p>
              <a:p>
                <a:pPr algn="ctr"/>
                <a:r>
                  <a:rPr lang="en-US" sz="3600" b="0" dirty="0">
                    <a:solidFill>
                      <a:schemeClr val="accent6"/>
                    </a:solidFill>
                    <a:latin typeface="Cambria Math" panose="02040503050406030204" pitchFamily="18" charset="0"/>
                  </a:rPr>
                  <a:t>Shifting mass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b="0" dirty="0">
                    <a:solidFill>
                      <a:schemeClr val="accent6"/>
                    </a:solidFill>
                    <a:latin typeface="Cambria Math" panose="02040503050406030204" pitchFamily="18" charset="0"/>
                  </a:rPr>
                  <a:t> angle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𝜽</m:t>
                        </m:r>
                      </m:e>
                      <m:sub>
                        <m:r>
                          <a:rPr lang="en-US" sz="3600" b="0" i="1" dirty="0" smtClean="0">
                            <a:solidFill>
                              <a:schemeClr val="accent6"/>
                            </a:solidFill>
                            <a:latin typeface="Cambria Math" panose="02040503050406030204" pitchFamily="18" charset="0"/>
                          </a:rPr>
                          <m:t>𝒊</m:t>
                        </m:r>
                      </m:sub>
                    </m:sSub>
                    <m:r>
                      <a:rPr lang="en-US" sz="3600" b="0" i="1" dirty="0" smtClean="0">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and position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𝒑</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r>
                  <a:rPr lang="en-US" sz="3600" b="0" dirty="0">
                    <a:solidFill>
                      <a:schemeClr val="accent6"/>
                    </a:solidFill>
                    <a:latin typeface="Cambria Math" panose="02040503050406030204" pitchFamily="18" charset="0"/>
                  </a:rPr>
                  <a:t>Ground contact </a:t>
                </a:r>
                <a14:m>
                  <m:oMath xmlns:m="http://schemas.openxmlformats.org/officeDocument/2006/math">
                    <m:r>
                      <a:rPr lang="en-US" sz="3600" i="1">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angle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𝝓</m:t>
                        </m:r>
                      </m:e>
                      <m:sub>
                        <m:r>
                          <a:rPr lang="en-US" sz="3600" b="0" i="1" dirty="0" smtClean="0">
                            <a:solidFill>
                              <a:schemeClr val="accent6"/>
                            </a:solidFill>
                            <a:latin typeface="Cambria Math" panose="02040503050406030204" pitchFamily="18" charset="0"/>
                          </a:rPr>
                          <m:t>𝒊</m:t>
                        </m:r>
                      </m:sub>
                    </m:sSub>
                    <m:r>
                      <a:rPr lang="en-US" sz="3600" b="0" i="1" dirty="0" smtClean="0">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and position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𝒒</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r>
                  <a:rPr lang="en-US" sz="3600" dirty="0">
                    <a:solidFill>
                      <a:schemeClr val="accent6"/>
                    </a:solidFill>
                    <a:latin typeface="Cambria Math" panose="02040503050406030204" pitchFamily="18" charset="0"/>
                  </a:rPr>
                  <a:t>Arc tangent at </a:t>
                </a:r>
                <a14:m>
                  <m:oMath xmlns:m="http://schemas.openxmlformats.org/officeDocument/2006/math">
                    <m:sSub>
                      <m:sSubPr>
                        <m:ctrlPr>
                          <a:rPr lang="en-US" sz="3600" i="1" dirty="0">
                            <a:solidFill>
                              <a:schemeClr val="accent6"/>
                            </a:solidFill>
                            <a:latin typeface="Cambria Math" panose="02040503050406030204" pitchFamily="18" charset="0"/>
                          </a:rPr>
                        </m:ctrlPr>
                      </m:sSubPr>
                      <m:e>
                        <m:r>
                          <a:rPr lang="en-US" sz="3600" i="1" dirty="0">
                            <a:solidFill>
                              <a:schemeClr val="accent6"/>
                            </a:solidFill>
                            <a:latin typeface="Cambria Math" panose="02040503050406030204" pitchFamily="18" charset="0"/>
                          </a:rPr>
                          <m:t>𝒒</m:t>
                        </m:r>
                      </m:e>
                      <m:sub>
                        <m:r>
                          <a:rPr lang="en-US" sz="3600" i="1" dirty="0">
                            <a:solidFill>
                              <a:schemeClr val="accent6"/>
                            </a:solidFill>
                            <a:latin typeface="Cambria Math" panose="02040503050406030204" pitchFamily="18" charset="0"/>
                          </a:rPr>
                          <m:t>𝒊</m:t>
                        </m:r>
                      </m:sub>
                    </m:sSub>
                    <m:r>
                      <a:rPr lang="en-US" sz="3600" i="1" dirty="0">
                        <a:solidFill>
                          <a:schemeClr val="accent6"/>
                        </a:solidFill>
                        <a:latin typeface="Cambria Math" panose="02040503050406030204" pitchFamily="18" charset="0"/>
                      </a:rPr>
                      <m:t> </m:t>
                    </m:r>
                    <m:r>
                      <a:rPr lang="en-US" sz="3600" i="1">
                        <a:solidFill>
                          <a:schemeClr val="accent6"/>
                        </a:solidFill>
                        <a:latin typeface="Cambria Math" panose="02040503050406030204" pitchFamily="18" charset="0"/>
                      </a:rPr>
                      <m:t>→ </m:t>
                    </m:r>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𝒕</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2</m:t>
                        </m:r>
                      </m:sub>
                    </m:sSub>
                  </m:oMath>
                </a14:m>
                <a:r>
                  <a:rPr lang="en-US" sz="3600" dirty="0">
                    <a:solidFill>
                      <a:schemeClr val="accent6"/>
                    </a:solidFill>
                    <a:latin typeface="Times" panose="02020603050405020304" pitchFamily="18" charset="0"/>
                    <a:cs typeface="Times" panose="02020603050405020304" pitchFamily="18" charset="0"/>
                  </a:rPr>
                  <a:t> undefined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State 1: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=0°</m:t>
                    </m:r>
                  </m:oMath>
                </a14:m>
                <a:endParaRPr lang="en-US" sz="3600" dirty="0">
                  <a:solidFill>
                    <a:schemeClr val="accent6"/>
                  </a:solidFill>
                  <a:latin typeface="Times" panose="02020603050405020304" pitchFamily="18" charset="0"/>
                  <a:cs typeface="Times" panose="02020603050405020304" pitchFamily="18" charset="0"/>
                </a:endParaRPr>
              </a:p>
              <a:p>
                <a:pPr algn="ctr"/>
                <a:r>
                  <a:rPr lang="en-US" sz="3600" dirty="0">
                    <a:solidFill>
                      <a:schemeClr val="accent6"/>
                    </a:solidFill>
                    <a:latin typeface="Times" panose="02020603050405020304" pitchFamily="18" charset="0"/>
                    <a:cs typeface="Times" panose="02020603050405020304" pitchFamily="18" charset="0"/>
                  </a:rPr>
                  <a:t>	       or</a:t>
                </a:r>
              </a:p>
              <a:p>
                <a:pPr algn="ctr"/>
                <a:r>
                  <a:rPr lang="en-US" sz="3600" dirty="0">
                    <a:solidFill>
                      <a:schemeClr val="accent6"/>
                    </a:solidFill>
                    <a:latin typeface="Times" panose="02020603050405020304" pitchFamily="18" charset="0"/>
                    <a:cs typeface="Times" panose="02020603050405020304" pitchFamily="18" charset="0"/>
                  </a:rPr>
                  <a:t>	             State 2: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=180°</m:t>
                    </m:r>
                  </m:oMath>
                </a14:m>
                <a:endParaRPr lang="en-US" dirty="0">
                  <a:latin typeface="Times" panose="02020603050405020304" pitchFamily="18" charset="0"/>
                  <a:cs typeface="Times" panose="020206030504050203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1</m:t>
                        </m:r>
                      </m:sub>
                    </m:sSub>
                  </m:oMath>
                </a14:m>
                <a:r>
                  <a:rPr lang="en-US" sz="3600" dirty="0">
                    <a:solidFill>
                      <a:schemeClr val="accent6"/>
                    </a:solidFill>
                    <a:latin typeface="Times" panose="02020603050405020304" pitchFamily="18" charset="0"/>
                    <a:cs typeface="Times" panose="02020603050405020304" pitchFamily="18" charset="0"/>
                  </a:rPr>
                  <a:t> undefined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State 3: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=0°</m:t>
                    </m:r>
                  </m:oMath>
                </a14:m>
                <a:endParaRPr lang="en-US" sz="3600" dirty="0">
                  <a:solidFill>
                    <a:schemeClr val="accent6"/>
                  </a:solidFill>
                  <a:latin typeface="Times" panose="02020603050405020304" pitchFamily="18" charset="0"/>
                  <a:cs typeface="Times" panose="02020603050405020304" pitchFamily="18" charset="0"/>
                </a:endParaRPr>
              </a:p>
              <a:p>
                <a:pPr algn="ctr"/>
                <a:r>
                  <a:rPr lang="en-US" sz="3600" dirty="0">
                    <a:solidFill>
                      <a:schemeClr val="accent6"/>
                    </a:solidFill>
                    <a:latin typeface="Times" panose="02020603050405020304" pitchFamily="18" charset="0"/>
                    <a:cs typeface="Times" panose="02020603050405020304" pitchFamily="18" charset="0"/>
                  </a:rPr>
                  <a:t>	        or</a:t>
                </a:r>
              </a:p>
              <a:p>
                <a:pPr algn="ctr"/>
                <a:r>
                  <a:rPr lang="en-US" sz="3600" dirty="0">
                    <a:solidFill>
                      <a:schemeClr val="accent6"/>
                    </a:solidFill>
                    <a:latin typeface="Times" panose="02020603050405020304" pitchFamily="18" charset="0"/>
                    <a:cs typeface="Times" panose="02020603050405020304" pitchFamily="18" charset="0"/>
                  </a:rPr>
                  <a:t>	             State 4: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=180°</m:t>
                    </m:r>
                  </m:oMath>
                </a14:m>
                <a:endParaRPr lang="en-US" sz="3600" dirty="0">
                  <a:solidFill>
                    <a:schemeClr val="accent6"/>
                  </a:solidFill>
                  <a:latin typeface="Times" panose="02020603050405020304" pitchFamily="18" charset="0"/>
                  <a:cs typeface="Times" panose="020206030504050203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 </m:t>
                    </m:r>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2</m:t>
                        </m:r>
                      </m:sub>
                    </m:sSub>
                  </m:oMath>
                </a14:m>
                <a:r>
                  <a:rPr lang="en-US" sz="3600" dirty="0">
                    <a:solidFill>
                      <a:schemeClr val="accent6"/>
                    </a:solidFill>
                    <a:latin typeface="Times" panose="02020603050405020304" pitchFamily="18" charset="0"/>
                    <a:cs typeface="Times" panose="02020603050405020304" pitchFamily="18" charset="0"/>
                  </a:rPr>
                  <a:t> 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𝜙</m:t>
                        </m:r>
                      </m:e>
                      <m:sub>
                        <m:r>
                          <a:rPr lang="en-US" sz="3600" b="0" i="1" dirty="0" smtClean="0">
                            <a:solidFill>
                              <a:schemeClr val="accent6"/>
                            </a:solidFill>
                            <a:latin typeface="Cambria Math" panose="02040503050406030204" pitchFamily="18" charset="0"/>
                          </a:rPr>
                          <m:t>2</m:t>
                        </m:r>
                      </m:sub>
                    </m:sSub>
                    <m:r>
                      <a:rPr lang="en-US" sz="3600" b="0" i="1" dirty="0" smtClean="0">
                        <a:solidFill>
                          <a:schemeClr val="accent6"/>
                        </a:solidFill>
                        <a:latin typeface="Cambria Math" panose="02040503050406030204" pitchFamily="18" charset="0"/>
                      </a:rPr>
                      <m:t>=−</m:t>
                    </m:r>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𝜙</m:t>
                        </m:r>
                      </m:e>
                      <m:sub>
                        <m:r>
                          <a:rPr lang="en-US" sz="3600" b="0" i="1" dirty="0" smtClean="0">
                            <a:solidFill>
                              <a:schemeClr val="accent6"/>
                            </a:solidFill>
                            <a:latin typeface="Cambria Math" panose="02040503050406030204" pitchFamily="18" charset="0"/>
                          </a:rPr>
                          <m:t>1</m:t>
                        </m:r>
                      </m:sub>
                    </m:sSub>
                  </m:oMath>
                </a14:m>
                <a:r>
                  <a:rPr lang="en-US" sz="3600" dirty="0">
                    <a:solidFill>
                      <a:schemeClr val="accent6"/>
                    </a:solidFill>
                    <a:latin typeface="Times" panose="02020603050405020304" pitchFamily="18" charset="0"/>
                    <a:cs typeface="Times" panose="02020603050405020304" pitchFamily="18" charset="0"/>
                  </a:rPr>
                  <a:t> or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m:t>
                    </m:r>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+180°</m:t>
                    </m:r>
                  </m:oMath>
                </a14:m>
                <a:endParaRPr lang="en-US" sz="3600" dirty="0">
                  <a:solidFill>
                    <a:schemeClr val="accent6"/>
                  </a:solidFill>
                  <a:latin typeface="Times" panose="02020603050405020304" pitchFamily="18" charset="0"/>
                  <a:cs typeface="Times" panose="02020603050405020304" pitchFamily="18" charset="0"/>
                </a:endParaRPr>
              </a:p>
            </p:txBody>
          </p:sp>
        </mc:Choice>
        <mc:Fallback>
          <p:sp>
            <p:nvSpPr>
              <p:cNvPr id="76" name="Rectangle 75">
                <a:extLst>
                  <a:ext uri="{FF2B5EF4-FFF2-40B4-BE49-F238E27FC236}">
                    <a16:creationId xmlns:a16="http://schemas.microsoft.com/office/drawing/2014/main" id="{B69E58F6-EAFB-02F4-5C57-B0209B6D2B35}"/>
                  </a:ext>
                </a:extLst>
              </p:cNvPr>
              <p:cNvSpPr>
                <a:spLocks noRot="1" noChangeAspect="1" noMove="1" noResize="1" noEditPoints="1" noAdjustHandles="1" noChangeArrowheads="1" noChangeShapeType="1" noTextEdit="1"/>
              </p:cNvSpPr>
              <p:nvPr/>
            </p:nvSpPr>
            <p:spPr>
              <a:xfrm>
                <a:off x="25740542" y="12039600"/>
                <a:ext cx="9159058" cy="6236376"/>
              </a:xfrm>
              <a:prstGeom prst="rect">
                <a:avLst/>
              </a:prstGeom>
              <a:blipFill>
                <a:blip r:embed="rId11"/>
                <a:stretch>
                  <a:fillRect/>
                </a:stretch>
              </a:blipFill>
              <a:ln w="28575">
                <a:solidFill>
                  <a:schemeClr val="tx1"/>
                </a:solidFill>
              </a:ln>
            </p:spPr>
            <p:txBody>
              <a:bodyPr/>
              <a:lstStyle/>
              <a:p>
                <a:r>
                  <a:rPr lang="en-US">
                    <a:noFill/>
                  </a:rPr>
                  <a:t> </a:t>
                </a:r>
              </a:p>
            </p:txBody>
          </p:sp>
        </mc:Fallback>
      </mc:AlternateContent>
      <p:pic>
        <p:nvPicPr>
          <p:cNvPr id="55" name="Picture 54" descr="A diagram of a mass-produced telescope&#10;&#10;Description automatically generated with medium confidence">
            <a:extLst>
              <a:ext uri="{FF2B5EF4-FFF2-40B4-BE49-F238E27FC236}">
                <a16:creationId xmlns:a16="http://schemas.microsoft.com/office/drawing/2014/main" id="{C89C9F41-9274-E614-78A2-5931B95196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65358" y="25233274"/>
            <a:ext cx="5778859" cy="4775305"/>
          </a:xfrm>
          <a:prstGeom prst="rect">
            <a:avLst/>
          </a:prstGeom>
        </p:spPr>
      </p:pic>
      <p:grpSp>
        <p:nvGrpSpPr>
          <p:cNvPr id="65" name="Group 64">
            <a:extLst>
              <a:ext uri="{FF2B5EF4-FFF2-40B4-BE49-F238E27FC236}">
                <a16:creationId xmlns:a16="http://schemas.microsoft.com/office/drawing/2014/main" id="{22E5B8C8-A099-487A-2564-E8AE3D04119A}"/>
              </a:ext>
            </a:extLst>
          </p:cNvPr>
          <p:cNvGrpSpPr/>
          <p:nvPr/>
        </p:nvGrpSpPr>
        <p:grpSpPr>
          <a:xfrm>
            <a:off x="14247992" y="18800395"/>
            <a:ext cx="22211717" cy="1505287"/>
            <a:chOff x="1214776" y="13562556"/>
            <a:chExt cx="10053638" cy="1505287"/>
          </a:xfrm>
        </p:grpSpPr>
        <p:sp>
          <p:nvSpPr>
            <p:cNvPr id="66" name="Rectangle 65">
              <a:extLst>
                <a:ext uri="{FF2B5EF4-FFF2-40B4-BE49-F238E27FC236}">
                  <a16:creationId xmlns:a16="http://schemas.microsoft.com/office/drawing/2014/main" id="{F3EB6BF7-9FFD-E653-B314-3F0FB0FAB827}"/>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67" name="TextBox 66">
              <a:extLst>
                <a:ext uri="{FF2B5EF4-FFF2-40B4-BE49-F238E27FC236}">
                  <a16:creationId xmlns:a16="http://schemas.microsoft.com/office/drawing/2014/main" id="{EE9819E2-499F-58D5-8F79-76DD03DDBEC7}"/>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Static Simulations and Experimental Validation</a:t>
              </a:r>
            </a:p>
            <a:p>
              <a:pPr algn="ctr" defTabSz="2194560" fontAlgn="auto">
                <a:spcBef>
                  <a:spcPts val="0"/>
                </a:spcBef>
                <a:spcAft>
                  <a:spcPts val="0"/>
                </a:spcAft>
                <a:defRPr/>
              </a:pPr>
              <a:endParaRPr lang="en-US" sz="4400" dirty="0">
                <a:solidFill>
                  <a:schemeClr val="bg1"/>
                </a:solidFill>
                <a:latin typeface="Verdana"/>
                <a:cs typeface="Verdana"/>
              </a:endParaRPr>
            </a:p>
          </p:txBody>
        </p:sp>
      </p:grpSp>
      <p:pic>
        <p:nvPicPr>
          <p:cNvPr id="79" name="Picture 78">
            <a:extLst>
              <a:ext uri="{FF2B5EF4-FFF2-40B4-BE49-F238E27FC236}">
                <a16:creationId xmlns:a16="http://schemas.microsoft.com/office/drawing/2014/main" id="{145B0969-CE22-ACEE-317A-B93D6DB4CB57}"/>
              </a:ext>
            </a:extLst>
          </p:cNvPr>
          <p:cNvPicPr>
            <a:picLocks noChangeAspect="1"/>
          </p:cNvPicPr>
          <p:nvPr/>
        </p:nvPicPr>
        <p:blipFill>
          <a:blip r:embed="rId13"/>
          <a:stretch>
            <a:fillRect/>
          </a:stretch>
        </p:blipFill>
        <p:spPr>
          <a:xfrm>
            <a:off x="1261112" y="26239308"/>
            <a:ext cx="5932490" cy="2956374"/>
          </a:xfrm>
          <a:prstGeom prst="rect">
            <a:avLst/>
          </a:prstGeom>
        </p:spPr>
      </p:pic>
      <p:pic>
        <p:nvPicPr>
          <p:cNvPr id="1082" name="Picture 1081">
            <a:extLst>
              <a:ext uri="{FF2B5EF4-FFF2-40B4-BE49-F238E27FC236}">
                <a16:creationId xmlns:a16="http://schemas.microsoft.com/office/drawing/2014/main" id="{7AEF9357-D5D2-4034-B7C2-6640D51365A2}"/>
              </a:ext>
            </a:extLst>
          </p:cNvPr>
          <p:cNvPicPr>
            <a:picLocks noChangeAspect="1"/>
          </p:cNvPicPr>
          <p:nvPr/>
        </p:nvPicPr>
        <p:blipFill>
          <a:blip r:embed="rId14"/>
          <a:stretch>
            <a:fillRect/>
          </a:stretch>
        </p:blipFill>
        <p:spPr>
          <a:xfrm>
            <a:off x="13864063" y="23205784"/>
            <a:ext cx="15054524" cy="7244737"/>
          </a:xfrm>
          <a:prstGeom prst="rect">
            <a:avLst/>
          </a:prstGeom>
        </p:spPr>
      </p:pic>
      <p:pic>
        <p:nvPicPr>
          <p:cNvPr id="1112" name="Picture 1111">
            <a:extLst>
              <a:ext uri="{FF2B5EF4-FFF2-40B4-BE49-F238E27FC236}">
                <a16:creationId xmlns:a16="http://schemas.microsoft.com/office/drawing/2014/main" id="{8DFC3669-A820-A3EF-1688-6E5ADDA3E66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8919633" y="22262531"/>
            <a:ext cx="7572828" cy="8208023"/>
          </a:xfrm>
          <a:prstGeom prst="rect">
            <a:avLst/>
          </a:prstGeom>
        </p:spPr>
      </p:pic>
      <p:pic>
        <p:nvPicPr>
          <p:cNvPr id="1113" name="Picture 1112">
            <a:extLst>
              <a:ext uri="{FF2B5EF4-FFF2-40B4-BE49-F238E27FC236}">
                <a16:creationId xmlns:a16="http://schemas.microsoft.com/office/drawing/2014/main" id="{19FFB830-8158-9321-938A-6703752CB2CE}"/>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7817954" y="12431467"/>
            <a:ext cx="7766749" cy="5070459"/>
          </a:xfrm>
          <a:prstGeom prst="rect">
            <a:avLst/>
          </a:prstGeom>
        </p:spPr>
      </p:pic>
      <p:pic>
        <p:nvPicPr>
          <p:cNvPr id="1114" name="Picture 1113" descr="A diagram of a circle with circles and lines&#10;&#10;Description automatically generated">
            <a:extLst>
              <a:ext uri="{FF2B5EF4-FFF2-40B4-BE49-F238E27FC236}">
                <a16:creationId xmlns:a16="http://schemas.microsoft.com/office/drawing/2014/main" id="{22323AB2-247A-A196-786E-3469C14FA6BE}"/>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909" y="5876645"/>
            <a:ext cx="7812026" cy="5530188"/>
          </a:xfrm>
          <a:prstGeom prst="rect">
            <a:avLst/>
          </a:prstGeom>
        </p:spPr>
      </p:pic>
      <p:pic>
        <p:nvPicPr>
          <p:cNvPr id="1115" name="Picture 1114">
            <a:extLst>
              <a:ext uri="{FF2B5EF4-FFF2-40B4-BE49-F238E27FC236}">
                <a16:creationId xmlns:a16="http://schemas.microsoft.com/office/drawing/2014/main" id="{EAAC29ED-3AFB-95E9-95AB-3E0221D6EAD0}"/>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5286368" y="11292801"/>
            <a:ext cx="7568573" cy="6715915"/>
          </a:xfrm>
          <a:prstGeom prst="rect">
            <a:avLst/>
          </a:prstGeom>
        </p:spPr>
      </p:pic>
      <p:pic>
        <p:nvPicPr>
          <p:cNvPr id="6" name="Picture 2" descr="ASGC Logo">
            <a:extLst>
              <a:ext uri="{FF2B5EF4-FFF2-40B4-BE49-F238E27FC236}">
                <a16:creationId xmlns:a16="http://schemas.microsoft.com/office/drawing/2014/main" id="{234A946D-1A5C-F53C-704D-BE079FED66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999485" y="2302221"/>
            <a:ext cx="225040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566EA113-1935-668D-3E99-1A2E7252C8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72359" y="3878710"/>
            <a:ext cx="724028" cy="4735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9251D3D-E8A2-21E7-D202-E623FA3CEE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4895" y="213718"/>
            <a:ext cx="6390776" cy="18661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ational Science Foundation - Wikipedia">
            <a:extLst>
              <a:ext uri="{FF2B5EF4-FFF2-40B4-BE49-F238E27FC236}">
                <a16:creationId xmlns:a16="http://schemas.microsoft.com/office/drawing/2014/main" id="{4BE2B685-3EB4-5489-94B5-84E0178BE3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988146" y="-10875"/>
            <a:ext cx="223894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E2994F5F-8396-1B2D-3E1E-AD2BD009C62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4222" t="2920" r="58828" b="73517"/>
          <a:stretch/>
        </p:blipFill>
        <p:spPr bwMode="auto">
          <a:xfrm>
            <a:off x="2970113" y="2503192"/>
            <a:ext cx="1901920" cy="1850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n elephant with an electronic circuit board&#10;&#10;AI-generated content may be incorrect.">
            <a:extLst>
              <a:ext uri="{FF2B5EF4-FFF2-40B4-BE49-F238E27FC236}">
                <a16:creationId xmlns:a16="http://schemas.microsoft.com/office/drawing/2014/main" id="{9147514D-07B2-CF5A-E6DD-86A0B2371EAB}"/>
              </a:ext>
            </a:extLst>
          </p:cNvPr>
          <p:cNvPicPr>
            <a:picLocks noChangeAspect="1"/>
          </p:cNvPicPr>
          <p:nvPr/>
        </p:nvPicPr>
        <p:blipFill>
          <a:blip r:embed="rId24"/>
          <a:stretch>
            <a:fillRect/>
          </a:stretch>
        </p:blipFill>
        <p:spPr>
          <a:xfrm>
            <a:off x="849432" y="2503191"/>
            <a:ext cx="1837058" cy="1837058"/>
          </a:xfrm>
          <a:prstGeom prst="rect">
            <a:avLst/>
          </a:prstGeom>
        </p:spPr>
      </p:pic>
      <p:pic>
        <p:nvPicPr>
          <p:cNvPr id="34" name="Picture 33" descr="A qr code on a white background&#10;&#10;AI-generated content may be incorrect.">
            <a:extLst>
              <a:ext uri="{FF2B5EF4-FFF2-40B4-BE49-F238E27FC236}">
                <a16:creationId xmlns:a16="http://schemas.microsoft.com/office/drawing/2014/main" id="{4DAD3E21-90A4-F4F1-1DBF-85DF913A429C}"/>
              </a:ext>
            </a:extLst>
          </p:cNvPr>
          <p:cNvPicPr>
            <a:picLocks noChangeAspect="1"/>
          </p:cNvPicPr>
          <p:nvPr/>
        </p:nvPicPr>
        <p:blipFill>
          <a:blip r:embed="rId25">
            <a:extLst>
              <a:ext uri="{28A0092B-C50C-407E-A947-70E740481C1C}">
                <a14:useLocalDpi xmlns:a14="http://schemas.microsoft.com/office/drawing/2010/main" val="0"/>
              </a:ext>
            </a:extLst>
          </a:blip>
          <a:srcRect l="9031" t="9951" r="9152" b="8546"/>
          <a:stretch/>
        </p:blipFill>
        <p:spPr>
          <a:xfrm>
            <a:off x="36459709" y="423003"/>
            <a:ext cx="3944374" cy="3929234"/>
          </a:xfrm>
          <a:prstGeom prst="rect">
            <a:avLst/>
          </a:prstGeom>
        </p:spPr>
      </p:pic>
      <p:sp>
        <p:nvSpPr>
          <p:cNvPr id="35" name="TextBox 34">
            <a:extLst>
              <a:ext uri="{FF2B5EF4-FFF2-40B4-BE49-F238E27FC236}">
                <a16:creationId xmlns:a16="http://schemas.microsoft.com/office/drawing/2014/main" id="{7341009B-19E2-B1D7-7DC4-FBB9BA4A42F3}"/>
              </a:ext>
            </a:extLst>
          </p:cNvPr>
          <p:cNvSpPr txBox="1"/>
          <p:nvPr/>
        </p:nvSpPr>
        <p:spPr>
          <a:xfrm>
            <a:off x="35229218" y="5755600"/>
            <a:ext cx="7634281" cy="5816977"/>
          </a:xfrm>
          <a:prstGeom prst="rect">
            <a:avLst/>
          </a:prstGeom>
          <a:noFill/>
        </p:spPr>
        <p:txBody>
          <a:bodyPr wrap="square" lIns="91440" tIns="45720" rIns="91440" bIns="45720" rtlCol="0" anchor="t">
            <a:spAutoFit/>
          </a:bodyPr>
          <a:lstStyle/>
          <a:p>
            <a:pPr algn="ctr"/>
            <a:r>
              <a:rPr lang="en-US" sz="3600" b="1" dirty="0">
                <a:latin typeface="Times"/>
                <a:cs typeface="Minion Pro"/>
              </a:rPr>
              <a:t>Four-State Hybrid System</a:t>
            </a:r>
          </a:p>
          <a:p>
            <a:pPr algn="ctr"/>
            <a:endParaRPr lang="en-US" sz="1200" b="1" dirty="0">
              <a:latin typeface="Times"/>
              <a:cs typeface="Minion Pro"/>
            </a:endParaRPr>
          </a:p>
          <a:p>
            <a:pPr algn="just"/>
            <a:r>
              <a:rPr lang="en-US" sz="3600" dirty="0">
                <a:solidFill>
                  <a:schemeClr val="accent6"/>
                </a:solidFill>
                <a:latin typeface="Times"/>
                <a:cs typeface="Minion Pro"/>
              </a:rPr>
              <a:t>The use of Lie groups and Screw Theory provides an analytical solution with ease of transforming </a:t>
            </a:r>
            <a:r>
              <a:rPr lang="en-US" sz="3600" dirty="0" err="1">
                <a:solidFill>
                  <a:schemeClr val="accent6"/>
                </a:solidFill>
                <a:latin typeface="Times"/>
                <a:cs typeface="Minion Pro"/>
              </a:rPr>
              <a:t>c.s</a:t>
            </a:r>
            <a:r>
              <a:rPr lang="en-US" sz="3600" dirty="0">
                <a:solidFill>
                  <a:schemeClr val="accent6"/>
                </a:solidFill>
                <a:latin typeface="Times"/>
                <a:cs typeface="Minion Pro"/>
              </a:rPr>
              <a:t>.​ This results in a closed form solution dependent on the hybrid system state. One internal mass always acts as the pivot while the other traverses its arc, resulting in a piecewise continuous trajectory with </a:t>
            </a:r>
            <a:r>
              <a:rPr lang="en-US" sz="3600" dirty="0">
                <a:solidFill>
                  <a:schemeClr val="accent6"/>
                </a:solidFill>
                <a:latin typeface="Times"/>
                <a:cs typeface="Times"/>
              </a:rPr>
              <a:t>four traversal states. </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B3F5A7-1D94-389F-93C7-1D3323AEB77D}"/>
                  </a:ext>
                </a:extLst>
              </p:cNvPr>
              <p:cNvSpPr txBox="1"/>
              <p:nvPr/>
            </p:nvSpPr>
            <p:spPr>
              <a:xfrm>
                <a:off x="14247599" y="19714795"/>
                <a:ext cx="14401609" cy="3600986"/>
              </a:xfrm>
              <a:prstGeom prst="rect">
                <a:avLst/>
              </a:prstGeom>
              <a:noFill/>
            </p:spPr>
            <p:txBody>
              <a:bodyPr wrap="square" lIns="91440" tIns="45720" rIns="91440" bIns="45720" rtlCol="0" anchor="t">
                <a:spAutoFit/>
              </a:bodyPr>
              <a:lstStyle/>
              <a:p>
                <a:pPr algn="ctr"/>
                <a:r>
                  <a:rPr lang="en-US" sz="3600" b="1" dirty="0">
                    <a:latin typeface="Times"/>
                    <a:cs typeface="Minion Pro"/>
                  </a:rPr>
                  <a:t>Simulations vs. Experimental Results</a:t>
                </a:r>
              </a:p>
              <a:p>
                <a:pPr algn="ctr"/>
                <a:endParaRPr lang="en-US" sz="1200" b="1" dirty="0">
                  <a:latin typeface="Times"/>
                  <a:cs typeface="Minion Pro"/>
                </a:endParaRPr>
              </a:p>
              <a:p>
                <a:pPr algn="just"/>
                <a:r>
                  <a:rPr lang="en-US" sz="3600" dirty="0">
                    <a:solidFill>
                      <a:schemeClr val="accent6"/>
                    </a:solidFill>
                    <a:latin typeface="Times"/>
                    <a:cs typeface="Minion Pro"/>
                  </a:rPr>
                  <a:t>For all four states, static equilibrium positions (outputs) based off internal mass positions (inputs) are simulated in increments of </a:t>
                </a:r>
                <a14:m>
                  <m:oMath xmlns:m="http://schemas.openxmlformats.org/officeDocument/2006/math">
                    <m:r>
                      <a:rPr lang="en-US" sz="3600" b="0" i="1" smtClean="0">
                        <a:solidFill>
                          <a:schemeClr val="accent6"/>
                        </a:solidFill>
                        <a:latin typeface="Cambria Math" panose="02040503050406030204" pitchFamily="18" charset="0"/>
                        <a:cs typeface="Minion Pro"/>
                      </a:rPr>
                      <m:t>0.001°</m:t>
                    </m:r>
                  </m:oMath>
                </a14:m>
                <a:r>
                  <a:rPr lang="en-US" sz="3600" dirty="0">
                    <a:solidFill>
                      <a:schemeClr val="accent6"/>
                    </a:solidFill>
                    <a:latin typeface="Times"/>
                    <a:cs typeface="Times"/>
                  </a:rPr>
                  <a:t>. Experimental validation with the tetherless prototype was performed in increments of </a:t>
                </a:r>
                <a14:m>
                  <m:oMath xmlns:m="http://schemas.openxmlformats.org/officeDocument/2006/math">
                    <m:r>
                      <a:rPr lang="en-US" sz="3600" b="0" i="1" smtClean="0">
                        <a:solidFill>
                          <a:schemeClr val="accent6"/>
                        </a:solidFill>
                        <a:latin typeface="Cambria Math" panose="02040503050406030204" pitchFamily="18" charset="0"/>
                        <a:cs typeface="Times"/>
                      </a:rPr>
                      <m:t>45°</m:t>
                    </m:r>
                  </m:oMath>
                </a14:m>
                <a:r>
                  <a:rPr lang="en-US" sz="3600" dirty="0">
                    <a:solidFill>
                      <a:schemeClr val="accent6"/>
                    </a:solidFill>
                    <a:latin typeface="Times"/>
                    <a:cs typeface="Times"/>
                  </a:rPr>
                  <a:t>. </a:t>
                </a:r>
                <a:r>
                  <a:rPr lang="en-US" sz="3600" b="1" dirty="0">
                    <a:solidFill>
                      <a:srgbClr val="9C2334"/>
                    </a:solidFill>
                    <a:latin typeface="Times"/>
                    <a:cs typeface="Times"/>
                  </a:rPr>
                  <a:t>Across all tests, only a small discrepancy of </a:t>
                </a:r>
                <a14:m>
                  <m:oMath xmlns:m="http://schemas.openxmlformats.org/officeDocument/2006/math">
                    <m:r>
                      <a:rPr lang="en-US" sz="3600" b="1" i="1" smtClean="0">
                        <a:solidFill>
                          <a:srgbClr val="9C2334"/>
                        </a:solidFill>
                        <a:latin typeface="Cambria Math" panose="02040503050406030204" pitchFamily="18" charset="0"/>
                        <a:cs typeface="Times"/>
                      </a:rPr>
                      <m:t>𝟒</m:t>
                    </m:r>
                    <m:r>
                      <a:rPr lang="en-US" sz="3600" b="1" i="1" smtClean="0">
                        <a:solidFill>
                          <a:srgbClr val="9C2334"/>
                        </a:solidFill>
                        <a:latin typeface="Cambria Math" panose="02040503050406030204" pitchFamily="18" charset="0"/>
                        <a:cs typeface="Times"/>
                      </a:rPr>
                      <m:t>.</m:t>
                    </m:r>
                    <m:r>
                      <a:rPr lang="en-US" sz="3600" b="1" i="1" smtClean="0">
                        <a:solidFill>
                          <a:srgbClr val="9C2334"/>
                        </a:solidFill>
                        <a:latin typeface="Cambria Math" panose="02040503050406030204" pitchFamily="18" charset="0"/>
                        <a:cs typeface="Times"/>
                      </a:rPr>
                      <m:t>𝟑𝟔</m:t>
                    </m:r>
                    <m:r>
                      <a:rPr lang="en-US" sz="3600" b="1" i="1" smtClean="0">
                        <a:solidFill>
                          <a:srgbClr val="9C2334"/>
                        </a:solidFill>
                        <a:latin typeface="Cambria Math" panose="02040503050406030204" pitchFamily="18" charset="0"/>
                        <a:cs typeface="Times"/>
                      </a:rPr>
                      <m:t>°</m:t>
                    </m:r>
                  </m:oMath>
                </a14:m>
                <a:r>
                  <a:rPr lang="en-US" sz="3600" b="1" dirty="0">
                    <a:solidFill>
                      <a:srgbClr val="9C2334"/>
                    </a:solidFill>
                    <a:latin typeface="Times"/>
                    <a:cs typeface="Times"/>
                  </a:rPr>
                  <a:t> MAE exists, proving the efficacy of the model. </a:t>
                </a:r>
                <a:endParaRPr lang="en-US" sz="3600" b="1" dirty="0">
                  <a:solidFill>
                    <a:schemeClr val="accent6"/>
                  </a:solidFill>
                  <a:latin typeface="Times"/>
                  <a:cs typeface="Times"/>
                </a:endParaRPr>
              </a:p>
            </p:txBody>
          </p:sp>
        </mc:Choice>
        <mc:Fallback xmlns="">
          <p:sp>
            <p:nvSpPr>
              <p:cNvPr id="37" name="TextBox 36">
                <a:extLst>
                  <a:ext uri="{FF2B5EF4-FFF2-40B4-BE49-F238E27FC236}">
                    <a16:creationId xmlns:a16="http://schemas.microsoft.com/office/drawing/2014/main" id="{09B3F5A7-1D94-389F-93C7-1D3323AEB77D}"/>
                  </a:ext>
                </a:extLst>
              </p:cNvPr>
              <p:cNvSpPr txBox="1">
                <a:spLocks noRot="1" noChangeAspect="1" noMove="1" noResize="1" noEditPoints="1" noAdjustHandles="1" noChangeArrowheads="1" noChangeShapeType="1" noTextEdit="1"/>
              </p:cNvSpPr>
              <p:nvPr/>
            </p:nvSpPr>
            <p:spPr>
              <a:xfrm>
                <a:off x="14247599" y="19714795"/>
                <a:ext cx="14401609" cy="3600986"/>
              </a:xfrm>
              <a:prstGeom prst="rect">
                <a:avLst/>
              </a:prstGeom>
              <a:blipFill>
                <a:blip r:embed="rId26"/>
                <a:stretch>
                  <a:fillRect l="-1270" t="-2707" r="-1270" b="-5245"/>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858FBB1-5416-41E9-1BF4-10F5A38669E5}"/>
              </a:ext>
            </a:extLst>
          </p:cNvPr>
          <p:cNvSpPr txBox="1"/>
          <p:nvPr/>
        </p:nvSpPr>
        <p:spPr>
          <a:xfrm>
            <a:off x="28919632" y="19696279"/>
            <a:ext cx="7613931" cy="2492990"/>
          </a:xfrm>
          <a:prstGeom prst="rect">
            <a:avLst/>
          </a:prstGeom>
          <a:noFill/>
        </p:spPr>
        <p:txBody>
          <a:bodyPr wrap="square" lIns="91440" tIns="45720" rIns="91440" bIns="45720" rtlCol="0" anchor="t">
            <a:spAutoFit/>
          </a:bodyPr>
          <a:lstStyle/>
          <a:p>
            <a:pPr algn="ctr"/>
            <a:r>
              <a:rPr lang="en-US" sz="3600" b="1" dirty="0">
                <a:latin typeface="Times"/>
                <a:cs typeface="Minion Pro"/>
              </a:rPr>
              <a:t>State Jumping</a:t>
            </a:r>
          </a:p>
          <a:p>
            <a:pPr algn="ctr"/>
            <a:endParaRPr lang="en-US" sz="1200" b="1" dirty="0">
              <a:latin typeface="Times"/>
              <a:cs typeface="Minion Pro"/>
            </a:endParaRPr>
          </a:p>
          <a:p>
            <a:pPr algn="just"/>
            <a:r>
              <a:rPr lang="en-US" sz="3600" dirty="0">
                <a:solidFill>
                  <a:schemeClr val="accent6"/>
                </a:solidFill>
                <a:latin typeface="Times"/>
                <a:cs typeface="Times"/>
              </a:rPr>
              <a:t>Switching states can occur anywhere along the border lines for gaits more complicated than straight rolling.</a:t>
            </a:r>
          </a:p>
        </p:txBody>
      </p:sp>
      <p:grpSp>
        <p:nvGrpSpPr>
          <p:cNvPr id="39" name="Group 38">
            <a:extLst>
              <a:ext uri="{FF2B5EF4-FFF2-40B4-BE49-F238E27FC236}">
                <a16:creationId xmlns:a16="http://schemas.microsoft.com/office/drawing/2014/main" id="{9A59B9CB-9E4A-8F02-5CCD-9EF20EF1A67B}"/>
              </a:ext>
            </a:extLst>
          </p:cNvPr>
          <p:cNvGrpSpPr/>
          <p:nvPr/>
        </p:nvGrpSpPr>
        <p:grpSpPr>
          <a:xfrm>
            <a:off x="7466166" y="5932038"/>
            <a:ext cx="9665886" cy="5937850"/>
            <a:chOff x="2567031" y="1300293"/>
            <a:chExt cx="7105476" cy="4236441"/>
          </a:xfrm>
        </p:grpSpPr>
        <p:pic>
          <p:nvPicPr>
            <p:cNvPr id="42" name="Picture 41" descr="A graph showing a number of links&#10;&#10;Description automatically generated">
              <a:extLst>
                <a:ext uri="{FF2B5EF4-FFF2-40B4-BE49-F238E27FC236}">
                  <a16:creationId xmlns:a16="http://schemas.microsoft.com/office/drawing/2014/main" id="{606262A7-1901-00D1-3968-9F84C5D7D7A4}"/>
                </a:ext>
              </a:extLst>
            </p:cNvPr>
            <p:cNvPicPr>
              <a:picLocks noChangeAspect="1"/>
            </p:cNvPicPr>
            <p:nvPr/>
          </p:nvPicPr>
          <p:blipFill rotWithShape="1">
            <a:blip r:embed="rId27">
              <a:extLst>
                <a:ext uri="{28A0092B-C50C-407E-A947-70E740481C1C}">
                  <a14:useLocalDpi xmlns:a14="http://schemas.microsoft.com/office/drawing/2010/main" val="0"/>
                </a:ext>
              </a:extLst>
            </a:blip>
            <a:srcRect l="2446" t="2956" r="1805" b="3421"/>
            <a:stretch/>
          </p:blipFill>
          <p:spPr>
            <a:xfrm>
              <a:off x="2567031" y="1300293"/>
              <a:ext cx="7105476" cy="4236441"/>
            </a:xfrm>
            <a:prstGeom prst="rect">
              <a:avLst/>
            </a:prstGeom>
          </p:spPr>
        </p:pic>
        <p:sp>
          <p:nvSpPr>
            <p:cNvPr id="43" name="Rectangle 42">
              <a:extLst>
                <a:ext uri="{FF2B5EF4-FFF2-40B4-BE49-F238E27FC236}">
                  <a16:creationId xmlns:a16="http://schemas.microsoft.com/office/drawing/2014/main" id="{1C3F44FB-E42F-50F2-F659-8BCC595B73D1}"/>
                </a:ext>
              </a:extLst>
            </p:cNvPr>
            <p:cNvSpPr/>
            <p:nvPr/>
          </p:nvSpPr>
          <p:spPr>
            <a:xfrm>
              <a:off x="3540154" y="2608976"/>
              <a:ext cx="729842" cy="1677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1621DE5-9DFF-AA00-5743-AF968DD07A72}"/>
                </a:ext>
              </a:extLst>
            </p:cNvPr>
            <p:cNvSpPr txBox="1"/>
            <p:nvPr/>
          </p:nvSpPr>
          <p:spPr>
            <a:xfrm>
              <a:off x="3696845" y="2539672"/>
              <a:ext cx="456269" cy="263505"/>
            </a:xfrm>
            <a:prstGeom prst="rect">
              <a:avLst/>
            </a:prstGeom>
            <a:noFill/>
            <a:ln>
              <a:noFill/>
            </a:ln>
          </p:spPr>
          <p:txBody>
            <a:bodyPr wrap="none" rtlCol="0">
              <a:spAutoFit/>
            </a:bodyPr>
            <a:lstStyle/>
            <a:p>
              <a:r>
                <a:rPr lang="en-US" sz="1800" b="1" dirty="0">
                  <a:solidFill>
                    <a:schemeClr val="accent6"/>
                  </a:solidFill>
                  <a:latin typeface="Times" panose="02020603050405020304" pitchFamily="18" charset="0"/>
                  <a:cs typeface="Times" panose="02020603050405020304" pitchFamily="18" charset="0"/>
                </a:rPr>
                <a:t>2CL</a:t>
              </a:r>
            </a:p>
          </p:txBody>
        </p:sp>
        <p:cxnSp>
          <p:nvCxnSpPr>
            <p:cNvPr id="47" name="Straight Connector 46">
              <a:extLst>
                <a:ext uri="{FF2B5EF4-FFF2-40B4-BE49-F238E27FC236}">
                  <a16:creationId xmlns:a16="http://schemas.microsoft.com/office/drawing/2014/main" id="{A3F0E38A-7401-1895-A7F8-6E2B70FC7573}"/>
                </a:ext>
              </a:extLst>
            </p:cNvPr>
            <p:cNvCxnSpPr>
              <a:cxnSpLocks/>
            </p:cNvCxnSpPr>
            <p:nvPr/>
          </p:nvCxnSpPr>
          <p:spPr>
            <a:xfrm>
              <a:off x="4130083" y="2539672"/>
              <a:ext cx="0" cy="23927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50" name="Multiplication Sign 49">
            <a:extLst>
              <a:ext uri="{FF2B5EF4-FFF2-40B4-BE49-F238E27FC236}">
                <a16:creationId xmlns:a16="http://schemas.microsoft.com/office/drawing/2014/main" id="{7B204A96-AD88-2A7F-36E0-A86E9D9D1C6B}"/>
              </a:ext>
            </a:extLst>
          </p:cNvPr>
          <p:cNvSpPr/>
          <p:nvPr/>
        </p:nvSpPr>
        <p:spPr>
          <a:xfrm>
            <a:off x="25056467" y="17419164"/>
            <a:ext cx="3862120" cy="871195"/>
          </a:xfrm>
          <a:prstGeom prst="mathMultiply">
            <a:avLst>
              <a:gd name="adj1" fmla="val 1484"/>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Checkmark with solid fill">
            <a:extLst>
              <a:ext uri="{FF2B5EF4-FFF2-40B4-BE49-F238E27FC236}">
                <a16:creationId xmlns:a16="http://schemas.microsoft.com/office/drawing/2014/main" id="{6A52D5E7-90C5-7CED-032B-28412C9D1DB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69586" y="14244220"/>
            <a:ext cx="549684" cy="549684"/>
          </a:xfrm>
          <a:prstGeom prst="rect">
            <a:avLst/>
          </a:prstGeom>
        </p:spPr>
      </p:pic>
      <p:pic>
        <p:nvPicPr>
          <p:cNvPr id="60" name="Graphic 59" descr="Checkmark with solid fill">
            <a:extLst>
              <a:ext uri="{FF2B5EF4-FFF2-40B4-BE49-F238E27FC236}">
                <a16:creationId xmlns:a16="http://schemas.microsoft.com/office/drawing/2014/main" id="{0A5E6633-FF5A-322A-DB36-0D6692F4AFF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69586" y="15943394"/>
            <a:ext cx="549684" cy="549684"/>
          </a:xfrm>
          <a:prstGeom prst="rect">
            <a:avLst/>
          </a:prstGeom>
        </p:spPr>
      </p:pic>
      <p:sp>
        <p:nvSpPr>
          <p:cNvPr id="64" name="TextBox 63">
            <a:extLst>
              <a:ext uri="{FF2B5EF4-FFF2-40B4-BE49-F238E27FC236}">
                <a16:creationId xmlns:a16="http://schemas.microsoft.com/office/drawing/2014/main" id="{AFF8CDF2-89F9-1079-A9F8-AFD5E5B29E01}"/>
              </a:ext>
            </a:extLst>
          </p:cNvPr>
          <p:cNvSpPr txBox="1"/>
          <p:nvPr/>
        </p:nvSpPr>
        <p:spPr>
          <a:xfrm>
            <a:off x="26675178" y="11342464"/>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3: </a:t>
            </a:r>
            <a:r>
              <a:rPr lang="en-US" sz="2900" dirty="0" err="1">
                <a:solidFill>
                  <a:schemeClr val="accent6"/>
                </a:solidFill>
                <a:latin typeface="Times"/>
                <a:cs typeface="Minion Pro"/>
              </a:rPr>
              <a:t>TeXploR</a:t>
            </a:r>
            <a:r>
              <a:rPr lang="en-US" sz="2900" dirty="0">
                <a:solidFill>
                  <a:schemeClr val="accent6"/>
                </a:solidFill>
                <a:latin typeface="Times"/>
                <a:cs typeface="Minion Pro"/>
              </a:rPr>
              <a:t> Geometric Representation</a:t>
            </a:r>
            <a:endParaRPr lang="en-US" sz="2900" dirty="0">
              <a:solidFill>
                <a:schemeClr val="bg1">
                  <a:lumMod val="50000"/>
                </a:schemeClr>
              </a:solidFill>
              <a:latin typeface="Times"/>
              <a:cs typeface="Times"/>
            </a:endParaRPr>
          </a:p>
        </p:txBody>
      </p:sp>
      <p:sp>
        <p:nvSpPr>
          <p:cNvPr id="73" name="TextBox 72">
            <a:extLst>
              <a:ext uri="{FF2B5EF4-FFF2-40B4-BE49-F238E27FC236}">
                <a16:creationId xmlns:a16="http://schemas.microsoft.com/office/drawing/2014/main" id="{BF6B2696-C5DD-023B-7CE8-AB9B85938659}"/>
              </a:ext>
            </a:extLst>
          </p:cNvPr>
          <p:cNvSpPr txBox="1"/>
          <p:nvPr/>
        </p:nvSpPr>
        <p:spPr>
          <a:xfrm>
            <a:off x="35591924" y="17835324"/>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4: Hybrid State System</a:t>
            </a:r>
            <a:endParaRPr lang="en-US" sz="2900" dirty="0">
              <a:solidFill>
                <a:schemeClr val="bg1">
                  <a:lumMod val="50000"/>
                </a:schemeClr>
              </a:solidFill>
              <a:latin typeface="Times"/>
              <a:cs typeface="Times"/>
            </a:endParaRPr>
          </a:p>
        </p:txBody>
      </p:sp>
    </p:spTree>
    <p:extLst>
      <p:ext uri="{BB962C8B-B14F-4D97-AF65-F5344CB8AC3E}">
        <p14:creationId xmlns:p14="http://schemas.microsoft.com/office/powerpoint/2010/main" val="90088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683EB0-29D2-FA65-BC04-82F2B4F6E9B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1F13490-738B-C94D-CA32-AE0F6DA2BC66}"/>
              </a:ext>
            </a:extLst>
          </p:cNvPr>
          <p:cNvPicPr>
            <a:picLocks noChangeAspect="1"/>
          </p:cNvPicPr>
          <p:nvPr/>
        </p:nvPicPr>
        <p:blipFill>
          <a:blip r:embed="rId3"/>
          <a:stretch>
            <a:fillRect/>
          </a:stretch>
        </p:blipFill>
        <p:spPr>
          <a:xfrm>
            <a:off x="4741683" y="1963611"/>
            <a:ext cx="4952477" cy="2559241"/>
          </a:xfrm>
          <a:prstGeom prst="rect">
            <a:avLst/>
          </a:prstGeom>
        </p:spPr>
      </p:pic>
      <p:sp>
        <p:nvSpPr>
          <p:cNvPr id="56" name="Rectangle 55">
            <a:extLst>
              <a:ext uri="{FF2B5EF4-FFF2-40B4-BE49-F238E27FC236}">
                <a16:creationId xmlns:a16="http://schemas.microsoft.com/office/drawing/2014/main" id="{51EB94CC-5FB8-4FD5-7713-E53B42AE1AD1}"/>
              </a:ext>
            </a:extLst>
          </p:cNvPr>
          <p:cNvSpPr/>
          <p:nvPr/>
        </p:nvSpPr>
        <p:spPr>
          <a:xfrm>
            <a:off x="13852380" y="18651517"/>
            <a:ext cx="22977509"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367665-7E28-AF10-391C-A69223A8DD50}"/>
              </a:ext>
            </a:extLst>
          </p:cNvPr>
          <p:cNvSpPr/>
          <p:nvPr/>
        </p:nvSpPr>
        <p:spPr>
          <a:xfrm>
            <a:off x="37048440" y="25444550"/>
            <a:ext cx="5962340" cy="5135225"/>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44BA2F-58CC-93C3-8CE4-4960FEF014C3}"/>
              </a:ext>
            </a:extLst>
          </p:cNvPr>
          <p:cNvSpPr/>
          <p:nvPr/>
        </p:nvSpPr>
        <p:spPr>
          <a:xfrm>
            <a:off x="37048440" y="18689951"/>
            <a:ext cx="5962340" cy="6473914"/>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C19D99-381D-9585-7316-98D44AE9D853}"/>
              </a:ext>
            </a:extLst>
          </p:cNvPr>
          <p:cNvSpPr/>
          <p:nvPr/>
        </p:nvSpPr>
        <p:spPr>
          <a:xfrm>
            <a:off x="17760624" y="4592964"/>
            <a:ext cx="25250156"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2BB4F66-C95A-9561-42DD-B2B726347502}"/>
              </a:ext>
            </a:extLst>
          </p:cNvPr>
          <p:cNvSpPr/>
          <p:nvPr/>
        </p:nvSpPr>
        <p:spPr>
          <a:xfrm>
            <a:off x="891506" y="18651606"/>
            <a:ext cx="12817362"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81C1B8-05A7-8977-23EA-213786461C72}"/>
              </a:ext>
            </a:extLst>
          </p:cNvPr>
          <p:cNvSpPr/>
          <p:nvPr/>
        </p:nvSpPr>
        <p:spPr>
          <a:xfrm>
            <a:off x="891506" y="4592964"/>
            <a:ext cx="16403009"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81E89F3-FCC0-9571-CC45-075CE1932EE7}"/>
              </a:ext>
            </a:extLst>
          </p:cNvPr>
          <p:cNvSpPr txBox="1"/>
          <p:nvPr/>
        </p:nvSpPr>
        <p:spPr>
          <a:xfrm>
            <a:off x="1022134" y="5700383"/>
            <a:ext cx="6331738" cy="6740307"/>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A </a:t>
            </a:r>
            <a:r>
              <a:rPr lang="en-US" sz="3600" u="sng" dirty="0">
                <a:solidFill>
                  <a:schemeClr val="accent6"/>
                </a:solidFill>
                <a:latin typeface="Times"/>
                <a:cs typeface="Minion Pro"/>
              </a:rPr>
              <a:t>tensegrity</a:t>
            </a:r>
            <a:r>
              <a:rPr lang="en-US" sz="3600" dirty="0">
                <a:solidFill>
                  <a:schemeClr val="accent6"/>
                </a:solidFill>
                <a:latin typeface="Times"/>
                <a:cs typeface="Minion Pro"/>
              </a:rPr>
              <a:t> structure is comprised of rigid struts under compression with prestressed members held in </a:t>
            </a:r>
            <a:r>
              <a:rPr lang="en-US" sz="3600" u="sng" dirty="0">
                <a:solidFill>
                  <a:schemeClr val="accent6"/>
                </a:solidFill>
                <a:latin typeface="Times"/>
                <a:cs typeface="Minion Pro"/>
              </a:rPr>
              <a:t>tens</a:t>
            </a:r>
            <a:r>
              <a:rPr lang="en-US" sz="3600" dirty="0">
                <a:solidFill>
                  <a:schemeClr val="accent6"/>
                </a:solidFill>
                <a:latin typeface="Times"/>
                <a:cs typeface="Minion Pro"/>
              </a:rPr>
              <a:t>ion to achieve structural int</a:t>
            </a:r>
            <a:r>
              <a:rPr lang="en-US" sz="3600" u="sng" dirty="0">
                <a:solidFill>
                  <a:schemeClr val="accent6"/>
                </a:solidFill>
                <a:latin typeface="Times"/>
                <a:cs typeface="Minion Pro"/>
              </a:rPr>
              <a:t>egrity</a:t>
            </a:r>
            <a:r>
              <a:rPr lang="en-US" sz="3600" dirty="0">
                <a:solidFill>
                  <a:schemeClr val="accent6"/>
                </a:solidFill>
                <a:latin typeface="Times"/>
                <a:cs typeface="Minion Pro"/>
              </a:rPr>
              <a:t>. Tensegrity structures are lightweight, packable, impact resistant, and internally stable making them ideal candidates for locomotion in unstructured environments such as search and rescue  and  space   scenarios.   A</a:t>
            </a:r>
            <a:endParaRPr lang="en-US" sz="3600" dirty="0">
              <a:solidFill>
                <a:schemeClr val="bg1">
                  <a:lumMod val="50000"/>
                </a:schemeClr>
              </a:solidFill>
              <a:latin typeface="Times"/>
              <a:cs typeface="Times"/>
            </a:endParaRPr>
          </a:p>
        </p:txBody>
      </p:sp>
      <p:sp>
        <p:nvSpPr>
          <p:cNvPr id="4" name="TextBox 3">
            <a:extLst>
              <a:ext uri="{FF2B5EF4-FFF2-40B4-BE49-F238E27FC236}">
                <a16:creationId xmlns:a16="http://schemas.microsoft.com/office/drawing/2014/main" id="{88A5F8F6-8529-4154-ECBB-5AA48B225C52}"/>
              </a:ext>
            </a:extLst>
          </p:cNvPr>
          <p:cNvSpPr txBox="1"/>
          <p:nvPr/>
        </p:nvSpPr>
        <p:spPr>
          <a:xfrm>
            <a:off x="6921625" y="-190509"/>
            <a:ext cx="184666" cy="1415772"/>
          </a:xfrm>
          <a:prstGeom prst="rect">
            <a:avLst/>
          </a:prstGeom>
          <a:noFill/>
        </p:spPr>
        <p:txBody>
          <a:bodyPr wrap="none" rtlCol="0">
            <a:spAutoFit/>
          </a:bodyPr>
          <a:lstStyle/>
          <a:p>
            <a:endParaRPr lang="en-US" dirty="0"/>
          </a:p>
        </p:txBody>
      </p:sp>
      <p:sp>
        <p:nvSpPr>
          <p:cNvPr id="57" name="TextBox 56">
            <a:extLst>
              <a:ext uri="{FF2B5EF4-FFF2-40B4-BE49-F238E27FC236}">
                <a16:creationId xmlns:a16="http://schemas.microsoft.com/office/drawing/2014/main" id="{909A7390-5C54-10F5-7096-B1DDD0A0211C}"/>
              </a:ext>
            </a:extLst>
          </p:cNvPr>
          <p:cNvSpPr txBox="1"/>
          <p:nvPr/>
        </p:nvSpPr>
        <p:spPr>
          <a:xfrm>
            <a:off x="6682340" y="315616"/>
            <a:ext cx="29686250" cy="4031873"/>
          </a:xfrm>
          <a:prstGeom prst="rect">
            <a:avLst/>
          </a:prstGeom>
          <a:noFill/>
        </p:spPr>
        <p:txBody>
          <a:bodyPr lIns="91440" tIns="45720" rIns="91440" bIns="45720" anchor="t">
            <a:spAutoFit/>
          </a:bodyPr>
          <a:lstStyle/>
          <a:p>
            <a:pPr algn="ctr" defTabSz="2194560" fontAlgn="auto">
              <a:spcAft>
                <a:spcPts val="0"/>
              </a:spcAft>
              <a:defRPr/>
            </a:pPr>
            <a:r>
              <a:rPr lang="en-US" sz="8000" b="1" dirty="0">
                <a:solidFill>
                  <a:schemeClr val="bg1">
                    <a:lumMod val="50000"/>
                  </a:schemeClr>
                </a:solidFill>
                <a:latin typeface="Times New Roman" panose="02020603050405020304" pitchFamily="18" charset="0"/>
                <a:cs typeface="Times New Roman" panose="02020603050405020304" pitchFamily="18" charset="0"/>
              </a:rPr>
              <a:t>Geometric Static Modeling Framework for Piecewise-Continuous Curved-Link Multi Point-of-Contact Tensegrity Robots</a:t>
            </a:r>
          </a:p>
          <a:p>
            <a:pPr algn="ctr" defTabSz="2194560" fontAlgn="auto">
              <a:spcBef>
                <a:spcPts val="0"/>
              </a:spcBef>
              <a:spcAft>
                <a:spcPts val="0"/>
              </a:spcAft>
              <a:defRPr/>
            </a:pPr>
            <a:r>
              <a:rPr lang="en-US" sz="4800" b="1" i="1" dirty="0">
                <a:solidFill>
                  <a:schemeClr val="bg1">
                    <a:lumMod val="50000"/>
                  </a:schemeClr>
                </a:solidFill>
                <a:latin typeface="Times New Roman" panose="02020603050405020304" pitchFamily="18" charset="0"/>
                <a:cs typeface="Times New Roman" panose="02020603050405020304" pitchFamily="18" charset="0"/>
              </a:rPr>
              <a:t>Lauren Ervin and Vishesh Vikas</a:t>
            </a:r>
          </a:p>
          <a:p>
            <a:pPr algn="ctr" defTabSz="2194560" fontAlgn="auto">
              <a:spcBef>
                <a:spcPts val="0"/>
              </a:spcBef>
              <a:spcAft>
                <a:spcPts val="0"/>
              </a:spcAft>
              <a:defRPr/>
            </a:pPr>
            <a:r>
              <a:rPr lang="en-US" sz="4800" b="1" dirty="0">
                <a:solidFill>
                  <a:schemeClr val="bg1">
                    <a:lumMod val="50000"/>
                  </a:schemeClr>
                </a:solidFill>
                <a:latin typeface="Times New Roman" panose="02020603050405020304" pitchFamily="18" charset="0"/>
                <a:cs typeface="Times New Roman" panose="02020603050405020304" pitchFamily="18" charset="0"/>
              </a:rPr>
              <a:t>Agile Robotics Lab, The University of Alabama</a:t>
            </a:r>
            <a:endParaRPr lang="en-US" sz="48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21790822-4D44-1B09-34C7-714A3C740C67}"/>
              </a:ext>
            </a:extLst>
          </p:cNvPr>
          <p:cNvGrpSpPr/>
          <p:nvPr/>
        </p:nvGrpSpPr>
        <p:grpSpPr>
          <a:xfrm>
            <a:off x="1287118" y="18800484"/>
            <a:ext cx="12073792" cy="1505287"/>
            <a:chOff x="1214776" y="13562556"/>
            <a:chExt cx="10053638" cy="1505287"/>
          </a:xfrm>
        </p:grpSpPr>
        <p:sp>
          <p:nvSpPr>
            <p:cNvPr id="69" name="Rectangle 68">
              <a:extLst>
                <a:ext uri="{FF2B5EF4-FFF2-40B4-BE49-F238E27FC236}">
                  <a16:creationId xmlns:a16="http://schemas.microsoft.com/office/drawing/2014/main" id="{12F1A50E-2736-4283-FF2C-2577AD4707AC}"/>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0" name="TextBox 69">
              <a:extLst>
                <a:ext uri="{FF2B5EF4-FFF2-40B4-BE49-F238E27FC236}">
                  <a16:creationId xmlns:a16="http://schemas.microsoft.com/office/drawing/2014/main" id="{72CD564B-073F-C67F-5936-1B01393D0634}"/>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Design, Mechatronics, and Fabrication</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 name="Group 2">
            <a:extLst>
              <a:ext uri="{FF2B5EF4-FFF2-40B4-BE49-F238E27FC236}">
                <a16:creationId xmlns:a16="http://schemas.microsoft.com/office/drawing/2014/main" id="{14164CCE-48CC-D618-6C80-6A7F3059546C}"/>
              </a:ext>
            </a:extLst>
          </p:cNvPr>
          <p:cNvGrpSpPr/>
          <p:nvPr/>
        </p:nvGrpSpPr>
        <p:grpSpPr>
          <a:xfrm>
            <a:off x="17994086" y="4816194"/>
            <a:ext cx="24832649" cy="914400"/>
            <a:chOff x="11913973" y="6537868"/>
            <a:chExt cx="20551989" cy="914400"/>
          </a:xfrm>
        </p:grpSpPr>
        <p:sp>
          <p:nvSpPr>
            <p:cNvPr id="71" name="Rectangle 70">
              <a:extLst>
                <a:ext uri="{FF2B5EF4-FFF2-40B4-BE49-F238E27FC236}">
                  <a16:creationId xmlns:a16="http://schemas.microsoft.com/office/drawing/2014/main" id="{A4FB69DC-9702-EF78-5E94-D8BBF9CA7706}"/>
                </a:ext>
              </a:extLst>
            </p:cNvPr>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2" name="TextBox 71">
              <a:extLst>
                <a:ext uri="{FF2B5EF4-FFF2-40B4-BE49-F238E27FC236}">
                  <a16:creationId xmlns:a16="http://schemas.microsoft.com/office/drawing/2014/main" id="{6FFA37B1-9D84-1D1E-8E0E-E2B4268B53EC}"/>
                </a:ext>
              </a:extLst>
            </p:cNvPr>
            <p:cNvSpPr txBox="1"/>
            <p:nvPr/>
          </p:nvSpPr>
          <p:spPr>
            <a:xfrm>
              <a:off x="12441790" y="6596606"/>
              <a:ext cx="19965553"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Hybrid System and Static Modeling</a:t>
              </a:r>
            </a:p>
          </p:txBody>
        </p:sp>
      </p:grpSp>
      <p:sp>
        <p:nvSpPr>
          <p:cNvPr id="82" name="Rectangle 81">
            <a:extLst>
              <a:ext uri="{FF2B5EF4-FFF2-40B4-BE49-F238E27FC236}">
                <a16:creationId xmlns:a16="http://schemas.microsoft.com/office/drawing/2014/main" id="{D22CFD8B-797F-D5B9-2829-B827F3508B36}"/>
              </a:ext>
            </a:extLst>
          </p:cNvPr>
          <p:cNvSpPr/>
          <p:nvPr/>
        </p:nvSpPr>
        <p:spPr>
          <a:xfrm>
            <a:off x="0" y="30653038"/>
            <a:ext cx="43891200" cy="2265362"/>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pic>
        <p:nvPicPr>
          <p:cNvPr id="85" name="Picture 13" descr="nameplate201_WHITE.eps">
            <a:extLst>
              <a:ext uri="{FF2B5EF4-FFF2-40B4-BE49-F238E27FC236}">
                <a16:creationId xmlns:a16="http://schemas.microsoft.com/office/drawing/2014/main" id="{FD09ED8E-4927-FFA8-0BDC-3F01CF9369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69684" y="31567313"/>
            <a:ext cx="9085603" cy="472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F0C321AF-F6B5-1978-ADA7-2BB7F2AC2DFC}"/>
              </a:ext>
            </a:extLst>
          </p:cNvPr>
          <p:cNvGrpSpPr/>
          <p:nvPr/>
        </p:nvGrpSpPr>
        <p:grpSpPr>
          <a:xfrm>
            <a:off x="37212632" y="25577080"/>
            <a:ext cx="5627520" cy="928687"/>
            <a:chOff x="33148588" y="22194130"/>
            <a:chExt cx="10053637" cy="928687"/>
          </a:xfrm>
        </p:grpSpPr>
        <p:sp>
          <p:nvSpPr>
            <p:cNvPr id="86" name="Rectangle 85">
              <a:extLst>
                <a:ext uri="{FF2B5EF4-FFF2-40B4-BE49-F238E27FC236}">
                  <a16:creationId xmlns:a16="http://schemas.microsoft.com/office/drawing/2014/main" id="{BEDE958A-D911-4662-D913-F0C2C2B556B2}"/>
                </a:ext>
              </a:extLst>
            </p:cNvPr>
            <p:cNvSpPr/>
            <p:nvPr/>
          </p:nvSpPr>
          <p:spPr>
            <a:xfrm>
              <a:off x="33148588" y="22194130"/>
              <a:ext cx="10053637" cy="928687"/>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87" name="TextBox 86">
              <a:extLst>
                <a:ext uri="{FF2B5EF4-FFF2-40B4-BE49-F238E27FC236}">
                  <a16:creationId xmlns:a16="http://schemas.microsoft.com/office/drawing/2014/main" id="{A4C504BE-DA47-932A-CD9C-CE720D3D1206}"/>
                </a:ext>
              </a:extLst>
            </p:cNvPr>
            <p:cNvSpPr txBox="1"/>
            <p:nvPr/>
          </p:nvSpPr>
          <p:spPr>
            <a:xfrm>
              <a:off x="33689925" y="22230642"/>
              <a:ext cx="9083675" cy="781050"/>
            </a:xfrm>
            <a:prstGeom prst="rect">
              <a:avLst/>
            </a:prstGeom>
            <a:solidFill>
              <a:srgbClr val="9C2334"/>
            </a:solidFill>
            <a:ln>
              <a:noFill/>
            </a:ln>
            <a:effectLst/>
          </p:spPr>
          <p:style>
            <a:lnRef idx="3">
              <a:schemeClr val="lt1"/>
            </a:lnRef>
            <a:fillRef idx="1">
              <a:schemeClr val="dk1"/>
            </a:fillRef>
            <a:effectRef idx="1">
              <a:schemeClr val="dk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194560" fontAlgn="auto">
                <a:spcBef>
                  <a:spcPts val="0"/>
                </a:spcBef>
                <a:spcAft>
                  <a:spcPts val="0"/>
                </a:spcAft>
                <a:defRPr/>
              </a:pPr>
              <a:r>
                <a:rPr lang="en-US" sz="4400" dirty="0">
                  <a:solidFill>
                    <a:schemeClr val="bg1"/>
                  </a:solidFill>
                  <a:latin typeface="Verdana"/>
                  <a:cs typeface="Verdana"/>
                </a:rPr>
                <a:t>References</a:t>
              </a:r>
            </a:p>
          </p:txBody>
        </p:sp>
      </p:grpSp>
      <p:grpSp>
        <p:nvGrpSpPr>
          <p:cNvPr id="25" name="Group 24">
            <a:extLst>
              <a:ext uri="{FF2B5EF4-FFF2-40B4-BE49-F238E27FC236}">
                <a16:creationId xmlns:a16="http://schemas.microsoft.com/office/drawing/2014/main" id="{F8107E71-F4CC-7901-35CF-37BDEB9FBB04}"/>
              </a:ext>
            </a:extLst>
          </p:cNvPr>
          <p:cNvGrpSpPr/>
          <p:nvPr/>
        </p:nvGrpSpPr>
        <p:grpSpPr>
          <a:xfrm>
            <a:off x="1319774" y="4788906"/>
            <a:ext cx="15624775" cy="914400"/>
            <a:chOff x="1214776" y="13562556"/>
            <a:chExt cx="10053638" cy="914400"/>
          </a:xfrm>
        </p:grpSpPr>
        <p:sp>
          <p:nvSpPr>
            <p:cNvPr id="28" name="Rectangle 27">
              <a:extLst>
                <a:ext uri="{FF2B5EF4-FFF2-40B4-BE49-F238E27FC236}">
                  <a16:creationId xmlns:a16="http://schemas.microsoft.com/office/drawing/2014/main" id="{DD4F4178-FCD8-EB4C-5625-64911BC6AB6C}"/>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0" name="TextBox 29">
              <a:extLst>
                <a:ext uri="{FF2B5EF4-FFF2-40B4-BE49-F238E27FC236}">
                  <a16:creationId xmlns:a16="http://schemas.microsoft.com/office/drawing/2014/main" id="{EF08F894-BF84-D2BF-266E-7846610369C3}"/>
                </a:ext>
              </a:extLst>
            </p:cNvPr>
            <p:cNvSpPr txBox="1"/>
            <p:nvPr/>
          </p:nvSpPr>
          <p:spPr>
            <a:xfrm>
              <a:off x="1238609" y="13614724"/>
              <a:ext cx="10011332"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Introduction and Motivation</a:t>
              </a:r>
            </a:p>
          </p:txBody>
        </p:sp>
      </p:gr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AC56513-056D-E776-CDDC-407832BAAE4C}"/>
                  </a:ext>
                </a:extLst>
              </p:cNvPr>
              <p:cNvSpPr txBox="1"/>
              <p:nvPr/>
            </p:nvSpPr>
            <p:spPr>
              <a:xfrm>
                <a:off x="1287118" y="19812147"/>
                <a:ext cx="12081975" cy="6063198"/>
              </a:xfrm>
              <a:prstGeom prst="rect">
                <a:avLst/>
              </a:prstGeom>
              <a:noFill/>
            </p:spPr>
            <p:txBody>
              <a:bodyPr wrap="square" lIns="91440" tIns="45720" rIns="91440" bIns="45720" rtlCol="0" anchor="t">
                <a:spAutoFit/>
              </a:bodyPr>
              <a:lstStyle/>
              <a:p>
                <a:pPr marL="514350" indent="-514350">
                  <a:buFont typeface="+mj-lt"/>
                  <a:buAutoNum type="arabicPeriod"/>
                </a:pPr>
                <a:r>
                  <a:rPr lang="en-US" sz="3600" b="1" u="sng" dirty="0">
                    <a:latin typeface="Times"/>
                    <a:cs typeface="Times"/>
                  </a:rPr>
                  <a:t>Mechanical Design:</a:t>
                </a:r>
                <a:r>
                  <a:rPr lang="en-US" sz="3600" b="1" dirty="0">
                    <a:latin typeface="Times"/>
                    <a:cs typeface="Times"/>
                  </a:rPr>
                  <a:t> </a:t>
                </a:r>
                <a:r>
                  <a:rPr lang="en-US" sz="3600" dirty="0">
                    <a:solidFill>
                      <a:schemeClr val="accent6"/>
                    </a:solidFill>
                    <a:latin typeface="Times"/>
                    <a:cs typeface="Times"/>
                  </a:rPr>
                  <a:t>3D printed </a:t>
                </a:r>
                <a14:m>
                  <m:oMath xmlns:m="http://schemas.openxmlformats.org/officeDocument/2006/math">
                    <m:r>
                      <a:rPr lang="en-US" sz="3600" b="0" i="1" smtClean="0">
                        <a:solidFill>
                          <a:schemeClr val="accent6"/>
                        </a:solidFill>
                        <a:latin typeface="Cambria Math" panose="02040503050406030204" pitchFamily="18" charset="0"/>
                        <a:cs typeface="Times"/>
                      </a:rPr>
                      <m:t>180°</m:t>
                    </m:r>
                  </m:oMath>
                </a14:m>
                <a:r>
                  <a:rPr lang="en-US" sz="3600" dirty="0">
                    <a:solidFill>
                      <a:schemeClr val="accent6"/>
                    </a:solidFill>
                    <a:latin typeface="Times"/>
                    <a:cs typeface="Times"/>
                  </a:rPr>
                  <a:t> arcs comprise the body. An internal GT2 timing belt enables precise motion.</a:t>
                </a:r>
              </a:p>
              <a:p>
                <a:pPr marL="514350" indent="-514350">
                  <a:buFont typeface="+mj-lt"/>
                  <a:buAutoNum type="arabicPeriod"/>
                </a:pPr>
                <a:endParaRPr lang="en-US" sz="1400" dirty="0">
                  <a:solidFill>
                    <a:schemeClr val="accent6"/>
                  </a:solidFill>
                  <a:latin typeface="Times"/>
                  <a:cs typeface="Times"/>
                </a:endParaRPr>
              </a:p>
              <a:p>
                <a:pPr marL="514350" indent="-514350">
                  <a:buFont typeface="+mj-lt"/>
                  <a:buAutoNum type="arabicPeriod"/>
                </a:pPr>
                <a:r>
                  <a:rPr lang="en-US" sz="3600" b="1" u="sng" dirty="0">
                    <a:latin typeface="Times"/>
                    <a:cs typeface="Times"/>
                  </a:rPr>
                  <a:t>Electrical Design:</a:t>
                </a:r>
                <a:r>
                  <a:rPr lang="en-US" sz="3600" b="1" dirty="0">
                    <a:latin typeface="Times"/>
                    <a:cs typeface="Times"/>
                  </a:rPr>
                  <a:t> </a:t>
                </a:r>
                <a:r>
                  <a:rPr lang="en-US" sz="3600" dirty="0">
                    <a:solidFill>
                      <a:schemeClr val="accent6"/>
                    </a:solidFill>
                    <a:latin typeface="Times"/>
                    <a:cs typeface="Times"/>
                  </a:rPr>
                  <a:t>An Arduino Nano33 IoT, A4988 motor driver, custom PCB, and 1,100mAh LiPo battery mounted to a NEMA17 stepper motor comprise the shifting mass per arc.</a:t>
                </a:r>
              </a:p>
              <a:p>
                <a:pPr marL="514350" indent="-514350">
                  <a:buFont typeface="+mj-lt"/>
                  <a:buAutoNum type="arabicPeriod"/>
                </a:pPr>
                <a:endParaRPr lang="en-US" sz="1400" dirty="0">
                  <a:solidFill>
                    <a:schemeClr val="accent6"/>
                  </a:solidFill>
                  <a:latin typeface="Times"/>
                  <a:cs typeface="Times"/>
                </a:endParaRPr>
              </a:p>
              <a:p>
                <a:pPr marL="514350" indent="-514350">
                  <a:buFont typeface="+mj-lt"/>
                  <a:buAutoNum type="arabicPeriod"/>
                </a:pPr>
                <a:r>
                  <a:rPr lang="en-US" sz="3600" b="1" u="sng" dirty="0">
                    <a:latin typeface="Times"/>
                    <a:cs typeface="Times"/>
                  </a:rPr>
                  <a:t>Tendon Routing:</a:t>
                </a:r>
                <a:r>
                  <a:rPr lang="en-US" sz="3600" b="1" dirty="0">
                    <a:latin typeface="Times"/>
                    <a:cs typeface="Times"/>
                  </a:rPr>
                  <a:t> </a:t>
                </a:r>
                <a:r>
                  <a:rPr lang="en-US" sz="3600" dirty="0">
                    <a:solidFill>
                      <a:schemeClr val="accent6"/>
                    </a:solidFill>
                    <a:latin typeface="Times"/>
                    <a:cs typeface="Times"/>
                  </a:rPr>
                  <a:t>A single, elastic cable routes through each of the four sets of holes on an arc. Each of the graph’s edges are traveled only once, following an Euler path. Individual cable segments can be tightened as necessary to ensure proper tension between the arcs.</a:t>
                </a:r>
              </a:p>
            </p:txBody>
          </p:sp>
        </mc:Choice>
        <mc:Fallback>
          <p:sp>
            <p:nvSpPr>
              <p:cNvPr id="32" name="TextBox 31">
                <a:extLst>
                  <a:ext uri="{FF2B5EF4-FFF2-40B4-BE49-F238E27FC236}">
                    <a16:creationId xmlns:a16="http://schemas.microsoft.com/office/drawing/2014/main" id="{8AC56513-056D-E776-CDDC-407832BAAE4C}"/>
                  </a:ext>
                </a:extLst>
              </p:cNvPr>
              <p:cNvSpPr txBox="1">
                <a:spLocks noRot="1" noChangeAspect="1" noMove="1" noResize="1" noEditPoints="1" noAdjustHandles="1" noChangeArrowheads="1" noChangeShapeType="1" noTextEdit="1"/>
              </p:cNvSpPr>
              <p:nvPr/>
            </p:nvSpPr>
            <p:spPr>
              <a:xfrm>
                <a:off x="1287118" y="19812147"/>
                <a:ext cx="12081975" cy="6063198"/>
              </a:xfrm>
              <a:prstGeom prst="rect">
                <a:avLst/>
              </a:prstGeom>
              <a:blipFill>
                <a:blip r:embed="rId5"/>
                <a:stretch>
                  <a:fillRect l="-1362" t="-1608" r="-2321" b="-271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3144292-51B9-4EFC-2650-9AAED5A6BCA7}"/>
              </a:ext>
            </a:extLst>
          </p:cNvPr>
          <p:cNvSpPr txBox="1"/>
          <p:nvPr/>
        </p:nvSpPr>
        <p:spPr>
          <a:xfrm>
            <a:off x="1120291" y="29290340"/>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5: Cable Routing Assembly</a:t>
            </a:r>
            <a:endParaRPr lang="en-US" sz="2900" dirty="0">
              <a:solidFill>
                <a:schemeClr val="bg1">
                  <a:lumMod val="50000"/>
                </a:schemeClr>
              </a:solidFill>
              <a:latin typeface="Times"/>
              <a:cs typeface="Times"/>
            </a:endParaRPr>
          </a:p>
        </p:txBody>
      </p:sp>
      <p:pic>
        <p:nvPicPr>
          <p:cNvPr id="1038" name="Picture 14">
            <a:extLst>
              <a:ext uri="{FF2B5EF4-FFF2-40B4-BE49-F238E27FC236}">
                <a16:creationId xmlns:a16="http://schemas.microsoft.com/office/drawing/2014/main" id="{D5C0FB43-EFBF-281A-C9C1-C740606947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 y="30690589"/>
            <a:ext cx="5958394" cy="223730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FEF1D78-E6B2-F1D4-8830-27B877FFCE67}"/>
              </a:ext>
            </a:extLst>
          </p:cNvPr>
          <p:cNvSpPr txBox="1"/>
          <p:nvPr/>
        </p:nvSpPr>
        <p:spPr>
          <a:xfrm>
            <a:off x="37125399" y="26517030"/>
            <a:ext cx="5738100" cy="3985706"/>
          </a:xfrm>
          <a:prstGeom prst="rect">
            <a:avLst/>
          </a:prstGeom>
          <a:noFill/>
        </p:spPr>
        <p:txBody>
          <a:bodyPr wrap="square" lIns="91440" tIns="45720" rIns="91440" bIns="45720" rtlCol="0" anchor="t">
            <a:spAutoFit/>
          </a:bodyPr>
          <a:lstStyle/>
          <a:p>
            <a:pPr marL="514350" indent="-514350" algn="just">
              <a:buAutoNum type="arabicPeriod"/>
            </a:pPr>
            <a:r>
              <a:rPr lang="en-US" sz="1100" dirty="0">
                <a:solidFill>
                  <a:schemeClr val="accent6"/>
                </a:solidFill>
                <a:latin typeface="Times New Roman"/>
                <a:cs typeface="Times"/>
              </a:rPr>
              <a:t>Chen, L.-H., </a:t>
            </a:r>
            <a:r>
              <a:rPr lang="en-US" sz="1100" dirty="0" err="1">
                <a:solidFill>
                  <a:schemeClr val="accent6"/>
                </a:solidFill>
                <a:latin typeface="Times New Roman"/>
                <a:cs typeface="Times"/>
              </a:rPr>
              <a:t>Cera</a:t>
            </a:r>
            <a:r>
              <a:rPr lang="en-US" sz="1100" dirty="0">
                <a:solidFill>
                  <a:schemeClr val="accent6"/>
                </a:solidFill>
                <a:latin typeface="Times New Roman"/>
                <a:cs typeface="Times"/>
              </a:rPr>
              <a:t>, B., Zhu, E. L., Edmunds, R., Rice, F., </a:t>
            </a:r>
            <a:r>
              <a:rPr lang="en-US" sz="1100" dirty="0" err="1">
                <a:solidFill>
                  <a:schemeClr val="accent6"/>
                </a:solidFill>
                <a:latin typeface="Times New Roman"/>
                <a:cs typeface="Times"/>
              </a:rPr>
              <a:t>Bronars</a:t>
            </a:r>
            <a:r>
              <a:rPr lang="en-US" sz="1100" dirty="0">
                <a:solidFill>
                  <a:schemeClr val="accent6"/>
                </a:solidFill>
                <a:latin typeface="Times New Roman"/>
                <a:cs typeface="Times"/>
              </a:rPr>
              <a:t>, A., Tang, E., </a:t>
            </a:r>
            <a:r>
              <a:rPr lang="en-US" sz="1100" dirty="0" err="1">
                <a:solidFill>
                  <a:schemeClr val="accent6"/>
                </a:solidFill>
                <a:latin typeface="Times New Roman"/>
                <a:cs typeface="Times"/>
              </a:rPr>
              <a:t>Malekshahi</a:t>
            </a:r>
            <a:r>
              <a:rPr lang="en-US" sz="1100" dirty="0">
                <a:solidFill>
                  <a:schemeClr val="accent6"/>
                </a:solidFill>
                <a:latin typeface="Times New Roman"/>
                <a:cs typeface="Times"/>
              </a:rPr>
              <a:t>, S. R., Romero, O., Agogino, A. K.; Agogino, A. M. (2017). Inclined surface locomotion strategies for spherical Tensegrity Robots. 2017 IEEE/RSJ International Conference on Intelligent Robots and Systems (IROS). https://doi.org/10.1109/iros.2017.8206380 </a:t>
            </a:r>
          </a:p>
          <a:p>
            <a:pPr marL="514350" indent="-514350" algn="just">
              <a:buAutoNum type="arabicPeriod"/>
            </a:pPr>
            <a:r>
              <a:rPr lang="en-US" sz="1100" dirty="0">
                <a:solidFill>
                  <a:schemeClr val="accent6"/>
                </a:solidFill>
                <a:latin typeface="Times New Roman"/>
                <a:ea typeface="+mn-lt"/>
                <a:cs typeface="+mn-lt"/>
              </a:rPr>
              <a:t>Bohm, V., </a:t>
            </a:r>
            <a:r>
              <a:rPr lang="en-US" sz="1100" dirty="0" err="1">
                <a:solidFill>
                  <a:schemeClr val="accent6"/>
                </a:solidFill>
                <a:latin typeface="Times New Roman"/>
                <a:ea typeface="+mn-lt"/>
                <a:cs typeface="+mn-lt"/>
              </a:rPr>
              <a:t>Kaufhold</a:t>
            </a:r>
            <a:r>
              <a:rPr lang="en-US" sz="1100" dirty="0">
                <a:solidFill>
                  <a:schemeClr val="accent6"/>
                </a:solidFill>
                <a:latin typeface="Times New Roman"/>
                <a:ea typeface="+mn-lt"/>
                <a:cs typeface="+mn-lt"/>
              </a:rPr>
              <a:t>, T., </a:t>
            </a:r>
            <a:r>
              <a:rPr lang="en-US" sz="1100" dirty="0" err="1">
                <a:solidFill>
                  <a:schemeClr val="accent6"/>
                </a:solidFill>
                <a:latin typeface="Times New Roman"/>
                <a:ea typeface="+mn-lt"/>
                <a:cs typeface="+mn-lt"/>
              </a:rPr>
              <a:t>Schale</a:t>
            </a:r>
            <a:r>
              <a:rPr lang="en-US" sz="1100" dirty="0">
                <a:solidFill>
                  <a:schemeClr val="accent6"/>
                </a:solidFill>
                <a:latin typeface="Times New Roman"/>
                <a:ea typeface="+mn-lt"/>
                <a:cs typeface="+mn-lt"/>
              </a:rPr>
              <a:t>, F., &amp; Zimmermann, K. (2016). Spherical mobile robot based on a tensegrity structure with curved compressed members. IEEE/ASME International Conference on Advanced Intelligent Mechatronics, AIM, 2016-09,1509–1514. </a:t>
            </a:r>
            <a:r>
              <a:rPr lang="en-US" sz="1100" dirty="0">
                <a:solidFill>
                  <a:schemeClr val="accent6"/>
                </a:solidFill>
                <a:latin typeface="Times New Roman"/>
                <a:ea typeface="+mn-lt"/>
                <a:cs typeface="+mn-lt"/>
                <a:hlinkClick r:id="rId7"/>
              </a:rPr>
              <a:t>https://doi.org/10.1109/AIM.2016.7576984</a:t>
            </a:r>
            <a:endParaRPr lang="en-US" sz="1100" dirty="0">
              <a:solidFill>
                <a:schemeClr val="accent6"/>
              </a:solidFill>
              <a:latin typeface="Times New Roman"/>
              <a:ea typeface="+mn-lt"/>
              <a:cs typeface="+mn-lt"/>
            </a:endParaRPr>
          </a:p>
          <a:p>
            <a:pPr marL="514350" indent="-514350" algn="just">
              <a:buAutoNum type="arabicPeriod"/>
            </a:pPr>
            <a:r>
              <a:rPr lang="en-US" sz="1100" dirty="0">
                <a:solidFill>
                  <a:schemeClr val="accent6"/>
                </a:solidFill>
                <a:latin typeface="Times New Roman"/>
                <a:cs typeface="Times"/>
              </a:rPr>
              <a:t>Paul, C., Valero-Cuevas, F. J., &amp;amp; Lipson, H. (2006). Design and control of Tensegrity robots for Locomotion. IEEE Transactions on Robotics, 22(5), 944–957. https://doi.org/10.1109/tro.2006.878980 </a:t>
            </a:r>
          </a:p>
          <a:p>
            <a:pPr marL="514350" indent="-514350" algn="just">
              <a:buAutoNum type="arabicPeriod"/>
            </a:pPr>
            <a:r>
              <a:rPr lang="en-US" sz="1100" dirty="0">
                <a:solidFill>
                  <a:schemeClr val="accent6"/>
                </a:solidFill>
                <a:latin typeface="Times New Roman"/>
                <a:cs typeface="Times"/>
              </a:rPr>
              <a:t>Chen, L., Kim, K., Tang, E., Li, K., House, R., Zhu, E. L., Fountain, K., Agogino, A. M., Agogino, A., </a:t>
            </a:r>
            <a:r>
              <a:rPr lang="en-US" sz="1100" dirty="0" err="1">
                <a:solidFill>
                  <a:schemeClr val="accent6"/>
                </a:solidFill>
                <a:latin typeface="Times New Roman"/>
                <a:cs typeface="Times"/>
              </a:rPr>
              <a:t>Sunspiral</a:t>
            </a:r>
            <a:r>
              <a:rPr lang="en-US" sz="1100" dirty="0">
                <a:solidFill>
                  <a:schemeClr val="accent6"/>
                </a:solidFill>
                <a:latin typeface="Times New Roman"/>
                <a:cs typeface="Times"/>
              </a:rPr>
              <a:t>, V., and Jung, E. (March 9, 2017). "Soft Spherical Tensegrity Robot Design Using Rod-Centered Actuation and Control." ASME. J. Mechanisms Robotics. April 2017; 9(2): 025001. </a:t>
            </a:r>
            <a:r>
              <a:rPr lang="en-US" sz="1100" dirty="0">
                <a:solidFill>
                  <a:schemeClr val="accent6"/>
                </a:solidFill>
                <a:latin typeface="Times New Roman"/>
                <a:cs typeface="Times"/>
                <a:hlinkClick r:id="rId8"/>
              </a:rPr>
              <a:t>https://doi.org/10.1115/1.4036014</a:t>
            </a:r>
            <a:endParaRPr lang="en-US" sz="1100" dirty="0">
              <a:solidFill>
                <a:schemeClr val="accent6"/>
              </a:solidFill>
              <a:latin typeface="Times New Roman"/>
              <a:cs typeface="Times"/>
            </a:endParaRPr>
          </a:p>
          <a:p>
            <a:pPr marL="514350" indent="-514350" algn="just">
              <a:buAutoNum type="arabicPeriod"/>
            </a:pPr>
            <a:r>
              <a:rPr lang="en-US" sz="1100" dirty="0">
                <a:solidFill>
                  <a:schemeClr val="accent6"/>
                </a:solidFill>
                <a:latin typeface="Times New Roman"/>
                <a:cs typeface="Times"/>
              </a:rPr>
              <a:t>K. Kim et al., "Rapid prototyping design and control of tensegrity soft robot for locomotion," 2014 IEEE International Conference on Robotics and Biomimetics (ROBIO 2014), Bali, Indonesia, 2014, pp. 7-14, </a:t>
            </a:r>
            <a:r>
              <a:rPr lang="en-US" sz="1100" dirty="0" err="1">
                <a:solidFill>
                  <a:schemeClr val="accent6"/>
                </a:solidFill>
                <a:latin typeface="Times New Roman"/>
                <a:cs typeface="Times"/>
              </a:rPr>
              <a:t>doi</a:t>
            </a:r>
            <a:r>
              <a:rPr lang="en-US" sz="1100" dirty="0">
                <a:solidFill>
                  <a:schemeClr val="accent6"/>
                </a:solidFill>
                <a:latin typeface="Times New Roman"/>
                <a:cs typeface="Times"/>
              </a:rPr>
              <a:t>: 10.1109/ROBIO.2014.7090299.</a:t>
            </a:r>
          </a:p>
          <a:p>
            <a:pPr marL="514350" indent="-514350" algn="just">
              <a:buAutoNum type="arabicPeriod"/>
            </a:pPr>
            <a:r>
              <a:rPr lang="en-US" sz="1100" dirty="0">
                <a:solidFill>
                  <a:schemeClr val="accent6"/>
                </a:solidFill>
                <a:latin typeface="Times New Roman"/>
                <a:cs typeface="Times"/>
              </a:rPr>
              <a:t>L. Ervin and V. Vikas, "Geometric Static Modeling Framework for Piecewise-Continuous Curved-Link Multi Point-of-Contact Tensegrity Robots," in IEEE Robotics and Automation Letters, vol. 9, no. 12, pp. 11066-11073, Dec. 2024, </a:t>
            </a:r>
            <a:r>
              <a:rPr lang="en-US" sz="1100" dirty="0" err="1">
                <a:solidFill>
                  <a:schemeClr val="accent6"/>
                </a:solidFill>
                <a:latin typeface="Times New Roman"/>
                <a:cs typeface="Times"/>
              </a:rPr>
              <a:t>doi</a:t>
            </a:r>
            <a:r>
              <a:rPr lang="en-US" sz="1100" dirty="0">
                <a:solidFill>
                  <a:schemeClr val="accent6"/>
                </a:solidFill>
                <a:latin typeface="Times New Roman"/>
                <a:cs typeface="Times"/>
              </a:rPr>
              <a:t>: 10.1109/LRA.2024.3486199.</a:t>
            </a:r>
          </a:p>
        </p:txBody>
      </p:sp>
      <p:sp>
        <p:nvSpPr>
          <p:cNvPr id="53" name="TextBox 52">
            <a:extLst>
              <a:ext uri="{FF2B5EF4-FFF2-40B4-BE49-F238E27FC236}">
                <a16:creationId xmlns:a16="http://schemas.microsoft.com/office/drawing/2014/main" id="{AC1D12A1-7B73-AE29-A3CE-6537D46A20B0}"/>
              </a:ext>
            </a:extLst>
          </p:cNvPr>
          <p:cNvSpPr txBox="1"/>
          <p:nvPr/>
        </p:nvSpPr>
        <p:spPr>
          <a:xfrm>
            <a:off x="8147247" y="11821049"/>
            <a:ext cx="836538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1: Tensegrity Robot Locomotion Speed [1-5]</a:t>
            </a:r>
            <a:endParaRPr lang="en-US" sz="2900" dirty="0">
              <a:solidFill>
                <a:schemeClr val="bg1">
                  <a:lumMod val="50000"/>
                </a:schemeClr>
              </a:solidFill>
              <a:latin typeface="Times"/>
              <a:cs typeface="Times"/>
            </a:endParaRPr>
          </a:p>
        </p:txBody>
      </p:sp>
      <p:sp>
        <p:nvSpPr>
          <p:cNvPr id="61" name="TextBox 60">
            <a:extLst>
              <a:ext uri="{FF2B5EF4-FFF2-40B4-BE49-F238E27FC236}">
                <a16:creationId xmlns:a16="http://schemas.microsoft.com/office/drawing/2014/main" id="{E5EA2C37-FB0A-FD12-2E66-69828A8EC48A}"/>
              </a:ext>
            </a:extLst>
          </p:cNvPr>
          <p:cNvSpPr txBox="1"/>
          <p:nvPr/>
        </p:nvSpPr>
        <p:spPr>
          <a:xfrm>
            <a:off x="7126353" y="29974834"/>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6: </a:t>
            </a:r>
            <a:r>
              <a:rPr lang="en-US" sz="2900" dirty="0" err="1">
                <a:solidFill>
                  <a:schemeClr val="accent6"/>
                </a:solidFill>
                <a:latin typeface="Times"/>
                <a:cs typeface="Minion Pro"/>
              </a:rPr>
              <a:t>TeXploR</a:t>
            </a:r>
            <a:r>
              <a:rPr lang="en-US" sz="2900" dirty="0">
                <a:solidFill>
                  <a:schemeClr val="accent6"/>
                </a:solidFill>
                <a:latin typeface="Times"/>
                <a:cs typeface="Minion Pro"/>
              </a:rPr>
              <a:t> Fabrication</a:t>
            </a:r>
            <a:endParaRPr lang="en-US" sz="2900" dirty="0">
              <a:solidFill>
                <a:schemeClr val="bg1">
                  <a:lumMod val="50000"/>
                </a:schemeClr>
              </a:solidFill>
              <a:latin typeface="Times"/>
              <a:cs typeface="Times"/>
            </a:endParaRPr>
          </a:p>
        </p:txBody>
      </p:sp>
      <p:sp>
        <p:nvSpPr>
          <p:cNvPr id="13" name="TextBox 12">
            <a:extLst>
              <a:ext uri="{FF2B5EF4-FFF2-40B4-BE49-F238E27FC236}">
                <a16:creationId xmlns:a16="http://schemas.microsoft.com/office/drawing/2014/main" id="{D50E052A-B0AF-3552-14E9-5E6E9A504FE6}"/>
              </a:ext>
            </a:extLst>
          </p:cNvPr>
          <p:cNvSpPr txBox="1"/>
          <p:nvPr/>
        </p:nvSpPr>
        <p:spPr>
          <a:xfrm>
            <a:off x="1022133" y="12273949"/>
            <a:ext cx="16204149" cy="6078587"/>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speed comparison of recent tensegrity robots, Fig. 1, shows the increased efficiency in spherical link designs. </a:t>
            </a:r>
            <a:r>
              <a:rPr lang="en-US" sz="3600" b="1" dirty="0">
                <a:solidFill>
                  <a:schemeClr val="accent6"/>
                </a:solidFill>
                <a:latin typeface="Times"/>
                <a:cs typeface="Minion Pro"/>
              </a:rPr>
              <a:t>T</a:t>
            </a:r>
            <a:r>
              <a:rPr lang="en-US" sz="3600" b="1" dirty="0">
                <a:solidFill>
                  <a:schemeClr val="accent6"/>
                </a:solidFill>
                <a:latin typeface="Times"/>
                <a:cs typeface="Times"/>
              </a:rPr>
              <a:t>he reality gap – movement in a non-lab setting – remains an unsolved problem from the perspective of mobility, controls, and design. </a:t>
            </a:r>
          </a:p>
          <a:p>
            <a:pPr algn="just"/>
            <a:endParaRPr lang="en-US" sz="2900" dirty="0">
              <a:solidFill>
                <a:schemeClr val="accent6"/>
              </a:solidFill>
              <a:latin typeface="Times"/>
              <a:cs typeface="Times"/>
            </a:endParaRPr>
          </a:p>
          <a:p>
            <a:pPr algn="just"/>
            <a:r>
              <a:rPr lang="en-US" sz="3600" b="1" u="sng" dirty="0">
                <a:latin typeface="Times"/>
                <a:cs typeface="Times"/>
              </a:rPr>
              <a:t>Contributions:</a:t>
            </a:r>
            <a:r>
              <a:rPr lang="en-US" sz="3600" b="1" dirty="0">
                <a:latin typeface="Times"/>
                <a:cs typeface="Times"/>
              </a:rPr>
              <a:t> The curved-link </a:t>
            </a:r>
            <a:r>
              <a:rPr lang="en-US" sz="3600" b="1" dirty="0" err="1">
                <a:latin typeface="Times"/>
                <a:cs typeface="Times"/>
              </a:rPr>
              <a:t>TeXploR</a:t>
            </a:r>
            <a:r>
              <a:rPr lang="en-US" sz="3600" b="1" dirty="0">
                <a:latin typeface="Times"/>
                <a:cs typeface="Times"/>
              </a:rPr>
              <a:t> (</a:t>
            </a:r>
            <a:r>
              <a:rPr lang="en-US" sz="3600" b="1" u="sng" dirty="0">
                <a:latin typeface="Times"/>
                <a:cs typeface="Times"/>
              </a:rPr>
              <a:t>T</a:t>
            </a:r>
            <a:r>
              <a:rPr lang="en-US" sz="3600" b="1" dirty="0">
                <a:latin typeface="Times"/>
                <a:cs typeface="Times"/>
              </a:rPr>
              <a:t>ensegrity </a:t>
            </a:r>
            <a:r>
              <a:rPr lang="en-US" sz="3600" b="1" u="sng" dirty="0" err="1">
                <a:latin typeface="Times"/>
                <a:cs typeface="Times"/>
              </a:rPr>
              <a:t>eXplo</a:t>
            </a:r>
            <a:r>
              <a:rPr lang="en-US" sz="3600" b="1" dirty="0" err="1">
                <a:latin typeface="Times"/>
                <a:cs typeface="Times"/>
              </a:rPr>
              <a:t>ratory</a:t>
            </a:r>
            <a:r>
              <a:rPr lang="en-US" sz="3600" b="1" dirty="0">
                <a:latin typeface="Times"/>
                <a:cs typeface="Times"/>
              </a:rPr>
              <a:t> </a:t>
            </a:r>
            <a:r>
              <a:rPr lang="en-US" sz="3600" b="1" u="sng" dirty="0">
                <a:latin typeface="Times"/>
                <a:cs typeface="Times"/>
              </a:rPr>
              <a:t>R</a:t>
            </a:r>
            <a:r>
              <a:rPr lang="en-US" sz="3600" b="1" dirty="0">
                <a:latin typeface="Times"/>
                <a:cs typeface="Times"/>
              </a:rPr>
              <a:t>obot) [6] has</a:t>
            </a:r>
          </a:p>
          <a:p>
            <a:pPr marL="514350" indent="-514350" algn="just">
              <a:buFont typeface="+mj-lt"/>
              <a:buAutoNum type="arabicPeriod"/>
            </a:pPr>
            <a:r>
              <a:rPr lang="en-US" sz="3600" b="1" u="sng" dirty="0">
                <a:latin typeface="Times"/>
                <a:cs typeface="Times"/>
              </a:rPr>
              <a:t>Geometric Framework</a:t>
            </a:r>
            <a:r>
              <a:rPr lang="en-US" sz="3600" b="1" dirty="0">
                <a:latin typeface="Times"/>
                <a:cs typeface="Times"/>
              </a:rPr>
              <a:t> that statically models the multi point-of-contact system. </a:t>
            </a:r>
          </a:p>
          <a:p>
            <a:pPr marL="514350" indent="-514350" algn="just">
              <a:buFont typeface="+mj-lt"/>
              <a:buAutoNum type="arabicPeriod"/>
            </a:pPr>
            <a:r>
              <a:rPr lang="en-US" sz="3600" b="1" u="sng" dirty="0">
                <a:latin typeface="Times"/>
                <a:cs typeface="Times"/>
              </a:rPr>
              <a:t>Adaptability</a:t>
            </a:r>
            <a:r>
              <a:rPr lang="en-US" sz="3600" b="1" dirty="0">
                <a:latin typeface="Times"/>
                <a:cs typeface="Times"/>
              </a:rPr>
              <a:t> to robots with multiple points of contact/different morphologies. </a:t>
            </a:r>
          </a:p>
          <a:p>
            <a:pPr marL="514350" indent="-514350" algn="just">
              <a:buFont typeface="+mj-lt"/>
              <a:buAutoNum type="arabicPeriod"/>
            </a:pPr>
            <a:r>
              <a:rPr lang="en-US" sz="3600" b="1" u="sng" dirty="0">
                <a:latin typeface="Times"/>
                <a:cs typeface="Times"/>
              </a:rPr>
              <a:t>Four-State Hybrid System</a:t>
            </a:r>
            <a:r>
              <a:rPr lang="en-US" sz="3600" b="1" dirty="0">
                <a:latin typeface="Times"/>
                <a:cs typeface="Times"/>
              </a:rPr>
              <a:t> where each state corresponds to </a:t>
            </a:r>
            <a:r>
              <a:rPr lang="en-US" sz="3600" b="1" dirty="0" err="1">
                <a:latin typeface="Times"/>
                <a:cs typeface="Times"/>
              </a:rPr>
              <a:t>TeXploR</a:t>
            </a:r>
            <a:r>
              <a:rPr lang="en-US" sz="3600" b="1" dirty="0">
                <a:latin typeface="Times"/>
                <a:cs typeface="Times"/>
              </a:rPr>
              <a:t> instantaneously pivoting about the end of one link while rolling along the other. </a:t>
            </a:r>
          </a:p>
          <a:p>
            <a:pPr marL="514350" indent="-514350" algn="just">
              <a:buFont typeface="+mj-lt"/>
              <a:buAutoNum type="arabicPeriod"/>
            </a:pPr>
            <a:r>
              <a:rPr lang="en-US" sz="3600" b="1" u="sng" dirty="0">
                <a:latin typeface="Times"/>
                <a:cs typeface="Times"/>
              </a:rPr>
              <a:t>Input-Output Relationship</a:t>
            </a:r>
            <a:r>
              <a:rPr lang="en-US" sz="3600" b="1" dirty="0">
                <a:latin typeface="Times"/>
                <a:cs typeface="Times"/>
              </a:rPr>
              <a:t> between internal mass positions and contact points (robot orientation). A tetherless prototype experimentally validates the model.</a:t>
            </a:r>
          </a:p>
        </p:txBody>
      </p:sp>
      <p:sp>
        <p:nvSpPr>
          <p:cNvPr id="26" name="TextBox 25">
            <a:extLst>
              <a:ext uri="{FF2B5EF4-FFF2-40B4-BE49-F238E27FC236}">
                <a16:creationId xmlns:a16="http://schemas.microsoft.com/office/drawing/2014/main" id="{6174CDE0-B277-7689-8E9A-E075D566C4F1}"/>
              </a:ext>
            </a:extLst>
          </p:cNvPr>
          <p:cNvSpPr txBox="1"/>
          <p:nvPr/>
        </p:nvSpPr>
        <p:spPr>
          <a:xfrm>
            <a:off x="17978590" y="17818020"/>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2: Internal Shifting Mechanism</a:t>
            </a:r>
            <a:endParaRPr lang="en-US" sz="2900" dirty="0">
              <a:solidFill>
                <a:schemeClr val="bg1">
                  <a:lumMod val="50000"/>
                </a:schemeClr>
              </a:solidFill>
              <a:latin typeface="Times"/>
              <a:cs typeface="Times"/>
            </a:endParaRPr>
          </a:p>
        </p:txBody>
      </p:sp>
      <p:pic>
        <p:nvPicPr>
          <p:cNvPr id="41" name="Picture 40">
            <a:extLst>
              <a:ext uri="{FF2B5EF4-FFF2-40B4-BE49-F238E27FC236}">
                <a16:creationId xmlns:a16="http://schemas.microsoft.com/office/drawing/2014/main" id="{42097947-7245-CD13-1BCF-081637AEB7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42971" y="31683775"/>
            <a:ext cx="964987" cy="964987"/>
          </a:xfrm>
          <a:prstGeom prst="rect">
            <a:avLst/>
          </a:prstGeom>
        </p:spPr>
      </p:pic>
      <p:sp>
        <p:nvSpPr>
          <p:cNvPr id="44" name="TextBox 43">
            <a:extLst>
              <a:ext uri="{FF2B5EF4-FFF2-40B4-BE49-F238E27FC236}">
                <a16:creationId xmlns:a16="http://schemas.microsoft.com/office/drawing/2014/main" id="{A4981C9E-B5E9-DA92-CFA2-A4E06E532E82}"/>
              </a:ext>
            </a:extLst>
          </p:cNvPr>
          <p:cNvSpPr txBox="1"/>
          <p:nvPr/>
        </p:nvSpPr>
        <p:spPr>
          <a:xfrm>
            <a:off x="11489737" y="30914048"/>
            <a:ext cx="20911724" cy="538609"/>
          </a:xfrm>
          <a:prstGeom prst="rect">
            <a:avLst/>
          </a:prstGeom>
          <a:noFill/>
        </p:spPr>
        <p:txBody>
          <a:bodyPr wrap="square" lIns="91440" tIns="45720" rIns="91440" bIns="45720" rtlCol="0" anchor="t">
            <a:spAutoFit/>
          </a:bodyPr>
          <a:lstStyle/>
          <a:p>
            <a:pPr algn="ctr"/>
            <a:r>
              <a:rPr lang="en-US" sz="2900" dirty="0">
                <a:solidFill>
                  <a:schemeClr val="bg1"/>
                </a:solidFill>
                <a:latin typeface="Times"/>
                <a:cs typeface="Minion Pro"/>
              </a:rPr>
              <a:t>This work is supported in part by NASA grant #80NSSC20M0044 awarded to the Alabama Space Grant Consortium.</a:t>
            </a:r>
            <a:endParaRPr lang="en-US" sz="2800" dirty="0">
              <a:solidFill>
                <a:schemeClr val="bg1"/>
              </a:solidFill>
              <a:latin typeface="Times"/>
              <a:cs typeface="Times"/>
            </a:endParaRPr>
          </a:p>
        </p:txBody>
      </p:sp>
      <p:pic>
        <p:nvPicPr>
          <p:cNvPr id="11" name="Picture 10">
            <a:extLst>
              <a:ext uri="{FF2B5EF4-FFF2-40B4-BE49-F238E27FC236}">
                <a16:creationId xmlns:a16="http://schemas.microsoft.com/office/drawing/2014/main" id="{467EA3F3-CF84-37E0-EC24-B41DB624A08F}"/>
              </a:ext>
            </a:extLst>
          </p:cNvPr>
          <p:cNvPicPr>
            <a:picLocks noChangeAspect="1"/>
          </p:cNvPicPr>
          <p:nvPr/>
        </p:nvPicPr>
        <p:blipFill rotWithShape="1">
          <a:blip r:embed="rId10">
            <a:clrChange>
              <a:clrFrom>
                <a:srgbClr val="FFFFFF"/>
              </a:clrFrom>
              <a:clrTo>
                <a:srgbClr val="FFFFFF">
                  <a:alpha val="0"/>
                </a:srgbClr>
              </a:clrTo>
            </a:clrChange>
          </a:blip>
          <a:srcRect l="2262" t="5323"/>
          <a:stretch/>
        </p:blipFill>
        <p:spPr>
          <a:xfrm>
            <a:off x="37558655" y="22582228"/>
            <a:ext cx="4957904" cy="2165109"/>
          </a:xfrm>
          <a:prstGeom prst="rect">
            <a:avLst/>
          </a:prstGeom>
        </p:spPr>
      </p:pic>
      <p:grpSp>
        <p:nvGrpSpPr>
          <p:cNvPr id="14" name="Group 13">
            <a:extLst>
              <a:ext uri="{FF2B5EF4-FFF2-40B4-BE49-F238E27FC236}">
                <a16:creationId xmlns:a16="http://schemas.microsoft.com/office/drawing/2014/main" id="{2BD3D0EE-9A03-5B7E-3867-AABD6344971A}"/>
              </a:ext>
            </a:extLst>
          </p:cNvPr>
          <p:cNvGrpSpPr/>
          <p:nvPr/>
        </p:nvGrpSpPr>
        <p:grpSpPr>
          <a:xfrm>
            <a:off x="37214738" y="18815327"/>
            <a:ext cx="5633436" cy="928687"/>
            <a:chOff x="33148588" y="22194130"/>
            <a:chExt cx="10053637" cy="928687"/>
          </a:xfrm>
        </p:grpSpPr>
        <p:sp>
          <p:nvSpPr>
            <p:cNvPr id="16" name="Rectangle 15">
              <a:extLst>
                <a:ext uri="{FF2B5EF4-FFF2-40B4-BE49-F238E27FC236}">
                  <a16:creationId xmlns:a16="http://schemas.microsoft.com/office/drawing/2014/main" id="{4BD231CC-4B97-D151-F09F-7C72B15FF15C}"/>
                </a:ext>
              </a:extLst>
            </p:cNvPr>
            <p:cNvSpPr/>
            <p:nvPr/>
          </p:nvSpPr>
          <p:spPr>
            <a:xfrm>
              <a:off x="33148588" y="22194130"/>
              <a:ext cx="10053637" cy="928687"/>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17" name="TextBox 16">
              <a:extLst>
                <a:ext uri="{FF2B5EF4-FFF2-40B4-BE49-F238E27FC236}">
                  <a16:creationId xmlns:a16="http://schemas.microsoft.com/office/drawing/2014/main" id="{057EBB97-6D8E-CC5B-A502-8A3D60693022}"/>
                </a:ext>
              </a:extLst>
            </p:cNvPr>
            <p:cNvSpPr txBox="1"/>
            <p:nvPr/>
          </p:nvSpPr>
          <p:spPr>
            <a:xfrm>
              <a:off x="33689925" y="22230642"/>
              <a:ext cx="9083675" cy="781050"/>
            </a:xfrm>
            <a:prstGeom prst="rect">
              <a:avLst/>
            </a:prstGeom>
            <a:solidFill>
              <a:srgbClr val="9C2334"/>
            </a:solidFill>
            <a:ln>
              <a:noFill/>
            </a:ln>
            <a:effectLst/>
          </p:spPr>
          <p:style>
            <a:lnRef idx="3">
              <a:schemeClr val="lt1"/>
            </a:lnRef>
            <a:fillRef idx="1">
              <a:schemeClr val="dk1"/>
            </a:fillRef>
            <a:effectRef idx="1">
              <a:schemeClr val="dk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194560" fontAlgn="auto">
                <a:spcBef>
                  <a:spcPts val="0"/>
                </a:spcBef>
                <a:spcAft>
                  <a:spcPts val="0"/>
                </a:spcAft>
                <a:defRPr/>
              </a:pPr>
              <a:r>
                <a:rPr lang="en-US" sz="4400" dirty="0">
                  <a:solidFill>
                    <a:schemeClr val="bg1"/>
                  </a:solidFill>
                  <a:latin typeface="Verdana"/>
                  <a:cs typeface="Verdana"/>
                </a:rPr>
                <a:t>Future Works</a:t>
              </a:r>
            </a:p>
          </p:txBody>
        </p:sp>
      </p:grpSp>
      <p:sp>
        <p:nvSpPr>
          <p:cNvPr id="21" name="TextBox 20">
            <a:extLst>
              <a:ext uri="{FF2B5EF4-FFF2-40B4-BE49-F238E27FC236}">
                <a16:creationId xmlns:a16="http://schemas.microsoft.com/office/drawing/2014/main" id="{85EFD722-BAA8-2997-7F6F-3403ECB8DB91}"/>
              </a:ext>
            </a:extLst>
          </p:cNvPr>
          <p:cNvSpPr txBox="1"/>
          <p:nvPr/>
        </p:nvSpPr>
        <p:spPr>
          <a:xfrm>
            <a:off x="37125310" y="19821939"/>
            <a:ext cx="5623402" cy="2862322"/>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3600" dirty="0">
                <a:solidFill>
                  <a:schemeClr val="accent6"/>
                </a:solidFill>
                <a:latin typeface="Times"/>
                <a:cs typeface="Minion Pro"/>
              </a:rPr>
              <a:t>Active shape morphing visualized in Fig. 7</a:t>
            </a:r>
          </a:p>
          <a:p>
            <a:pPr marL="457200" indent="-457200">
              <a:buFont typeface="Arial" panose="020B0604020202020204" pitchFamily="34" charset="0"/>
              <a:buChar char="•"/>
            </a:pPr>
            <a:r>
              <a:rPr lang="en-US" sz="3600" dirty="0">
                <a:solidFill>
                  <a:schemeClr val="accent6"/>
                </a:solidFill>
                <a:latin typeface="Times"/>
                <a:cs typeface="Minion Pro"/>
              </a:rPr>
              <a:t>Complex movements -  jumping and slipping</a:t>
            </a:r>
          </a:p>
          <a:p>
            <a:pPr marL="457200" indent="-457200">
              <a:buFont typeface="Arial" panose="020B0604020202020204" pitchFamily="34" charset="0"/>
              <a:buChar char="•"/>
            </a:pPr>
            <a:r>
              <a:rPr lang="en-US" sz="3600" dirty="0">
                <a:solidFill>
                  <a:schemeClr val="accent6"/>
                </a:solidFill>
                <a:latin typeface="Times"/>
                <a:cs typeface="Minion Pro"/>
              </a:rPr>
              <a:t>Dynamic modeling</a:t>
            </a:r>
          </a:p>
        </p:txBody>
      </p:sp>
      <p:sp>
        <p:nvSpPr>
          <p:cNvPr id="24" name="TextBox 23">
            <a:extLst>
              <a:ext uri="{FF2B5EF4-FFF2-40B4-BE49-F238E27FC236}">
                <a16:creationId xmlns:a16="http://schemas.microsoft.com/office/drawing/2014/main" id="{FDDB3384-2BE2-4D98-99C0-3066307CBB48}"/>
              </a:ext>
            </a:extLst>
          </p:cNvPr>
          <p:cNvSpPr txBox="1"/>
          <p:nvPr/>
        </p:nvSpPr>
        <p:spPr>
          <a:xfrm>
            <a:off x="37687147" y="24625255"/>
            <a:ext cx="470092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7: Shape Reconfiguration</a:t>
            </a:r>
            <a:endParaRPr lang="en-US" sz="2900" dirty="0">
              <a:solidFill>
                <a:schemeClr val="bg1">
                  <a:lumMod val="50000"/>
                </a:schemeClr>
              </a:solidFill>
              <a:latin typeface="Times"/>
              <a:cs typeface="Times"/>
            </a:endParaRPr>
          </a:p>
        </p:txBody>
      </p:sp>
      <p:pic>
        <p:nvPicPr>
          <p:cNvPr id="55" name="Picture 54" descr="A diagram of a mass-produced telescope&#10;&#10;Description automatically generated with medium confidence">
            <a:extLst>
              <a:ext uri="{FF2B5EF4-FFF2-40B4-BE49-F238E27FC236}">
                <a16:creationId xmlns:a16="http://schemas.microsoft.com/office/drawing/2014/main" id="{51340206-4121-26F2-BBF8-5EBC2E231E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5358" y="25233274"/>
            <a:ext cx="5778859" cy="4775305"/>
          </a:xfrm>
          <a:prstGeom prst="rect">
            <a:avLst/>
          </a:prstGeom>
        </p:spPr>
      </p:pic>
      <p:grpSp>
        <p:nvGrpSpPr>
          <p:cNvPr id="65" name="Group 64">
            <a:extLst>
              <a:ext uri="{FF2B5EF4-FFF2-40B4-BE49-F238E27FC236}">
                <a16:creationId xmlns:a16="http://schemas.microsoft.com/office/drawing/2014/main" id="{ABE2F37D-17B9-4FDC-1AEF-F88725FD4808}"/>
              </a:ext>
            </a:extLst>
          </p:cNvPr>
          <p:cNvGrpSpPr/>
          <p:nvPr/>
        </p:nvGrpSpPr>
        <p:grpSpPr>
          <a:xfrm>
            <a:off x="14247992" y="18800395"/>
            <a:ext cx="22211717" cy="1505287"/>
            <a:chOff x="1214776" y="13562556"/>
            <a:chExt cx="10053638" cy="1505287"/>
          </a:xfrm>
        </p:grpSpPr>
        <p:sp>
          <p:nvSpPr>
            <p:cNvPr id="66" name="Rectangle 65">
              <a:extLst>
                <a:ext uri="{FF2B5EF4-FFF2-40B4-BE49-F238E27FC236}">
                  <a16:creationId xmlns:a16="http://schemas.microsoft.com/office/drawing/2014/main" id="{F20BCF2D-8222-64F4-3FC8-61D0DA9C3B86}"/>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67" name="TextBox 66">
              <a:extLst>
                <a:ext uri="{FF2B5EF4-FFF2-40B4-BE49-F238E27FC236}">
                  <a16:creationId xmlns:a16="http://schemas.microsoft.com/office/drawing/2014/main" id="{32BC8B64-D0D6-CF71-38B8-FB67D66499CC}"/>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Static Simulations and Experimental Validation</a:t>
              </a:r>
            </a:p>
            <a:p>
              <a:pPr algn="ctr" defTabSz="2194560" fontAlgn="auto">
                <a:spcBef>
                  <a:spcPts val="0"/>
                </a:spcBef>
                <a:spcAft>
                  <a:spcPts val="0"/>
                </a:spcAft>
                <a:defRPr/>
              </a:pPr>
              <a:endParaRPr lang="en-US" sz="4400" dirty="0">
                <a:solidFill>
                  <a:schemeClr val="bg1"/>
                </a:solidFill>
                <a:latin typeface="Verdana"/>
                <a:cs typeface="Verdana"/>
              </a:endParaRPr>
            </a:p>
          </p:txBody>
        </p:sp>
      </p:grpSp>
      <p:pic>
        <p:nvPicPr>
          <p:cNvPr id="79" name="Picture 78">
            <a:extLst>
              <a:ext uri="{FF2B5EF4-FFF2-40B4-BE49-F238E27FC236}">
                <a16:creationId xmlns:a16="http://schemas.microsoft.com/office/drawing/2014/main" id="{A837EAD9-43C2-7156-747C-E3095B10FA2F}"/>
              </a:ext>
            </a:extLst>
          </p:cNvPr>
          <p:cNvPicPr>
            <a:picLocks noChangeAspect="1"/>
          </p:cNvPicPr>
          <p:nvPr/>
        </p:nvPicPr>
        <p:blipFill>
          <a:blip r:embed="rId12"/>
          <a:stretch>
            <a:fillRect/>
          </a:stretch>
        </p:blipFill>
        <p:spPr>
          <a:xfrm>
            <a:off x="1261112" y="26239308"/>
            <a:ext cx="5932490" cy="2956374"/>
          </a:xfrm>
          <a:prstGeom prst="rect">
            <a:avLst/>
          </a:prstGeom>
        </p:spPr>
      </p:pic>
      <p:pic>
        <p:nvPicPr>
          <p:cNvPr id="1082" name="Picture 1081">
            <a:extLst>
              <a:ext uri="{FF2B5EF4-FFF2-40B4-BE49-F238E27FC236}">
                <a16:creationId xmlns:a16="http://schemas.microsoft.com/office/drawing/2014/main" id="{685A2B38-E655-4AA8-55CF-A240297C586B}"/>
              </a:ext>
            </a:extLst>
          </p:cNvPr>
          <p:cNvPicPr>
            <a:picLocks noChangeAspect="1"/>
          </p:cNvPicPr>
          <p:nvPr/>
        </p:nvPicPr>
        <p:blipFill>
          <a:blip r:embed="rId13"/>
          <a:stretch>
            <a:fillRect/>
          </a:stretch>
        </p:blipFill>
        <p:spPr>
          <a:xfrm>
            <a:off x="13864063" y="23205784"/>
            <a:ext cx="15054524" cy="7244737"/>
          </a:xfrm>
          <a:prstGeom prst="rect">
            <a:avLst/>
          </a:prstGeom>
        </p:spPr>
      </p:pic>
      <p:pic>
        <p:nvPicPr>
          <p:cNvPr id="1112" name="Picture 1111">
            <a:extLst>
              <a:ext uri="{FF2B5EF4-FFF2-40B4-BE49-F238E27FC236}">
                <a16:creationId xmlns:a16="http://schemas.microsoft.com/office/drawing/2014/main" id="{33F304C8-2F3D-7663-8077-132EC2FB6D27}"/>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8919633" y="22262531"/>
            <a:ext cx="7572828" cy="8208023"/>
          </a:xfrm>
          <a:prstGeom prst="rect">
            <a:avLst/>
          </a:prstGeom>
        </p:spPr>
      </p:pic>
      <p:pic>
        <p:nvPicPr>
          <p:cNvPr id="1114" name="Picture 1113" descr="A diagram of a circle with circles and lines&#10;&#10;Description automatically generated">
            <a:extLst>
              <a:ext uri="{FF2B5EF4-FFF2-40B4-BE49-F238E27FC236}">
                <a16:creationId xmlns:a16="http://schemas.microsoft.com/office/drawing/2014/main" id="{44A3BBBE-A59A-D1C2-4257-C1AC0E208F27}"/>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909" y="5876645"/>
            <a:ext cx="7812026" cy="5530188"/>
          </a:xfrm>
          <a:prstGeom prst="rect">
            <a:avLst/>
          </a:prstGeom>
        </p:spPr>
      </p:pic>
      <p:pic>
        <p:nvPicPr>
          <p:cNvPr id="1115" name="Picture 1114">
            <a:extLst>
              <a:ext uri="{FF2B5EF4-FFF2-40B4-BE49-F238E27FC236}">
                <a16:creationId xmlns:a16="http://schemas.microsoft.com/office/drawing/2014/main" id="{75575F09-9E8D-19C8-A869-051661515DE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5286368" y="11292801"/>
            <a:ext cx="7568573" cy="6715915"/>
          </a:xfrm>
          <a:prstGeom prst="rect">
            <a:avLst/>
          </a:prstGeom>
        </p:spPr>
      </p:pic>
      <p:pic>
        <p:nvPicPr>
          <p:cNvPr id="6" name="Picture 2" descr="ASGC Logo">
            <a:extLst>
              <a:ext uri="{FF2B5EF4-FFF2-40B4-BE49-F238E27FC236}">
                <a16:creationId xmlns:a16="http://schemas.microsoft.com/office/drawing/2014/main" id="{0DDE7F42-326C-3E53-BED3-8695A5451F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999485" y="2302221"/>
            <a:ext cx="225040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74D11667-4FAA-F370-A7B2-C9D3B9953D8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72359" y="3878710"/>
            <a:ext cx="724028" cy="4735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100068E-5878-30C2-2D78-7CD6008FE2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4895" y="213718"/>
            <a:ext cx="6390776" cy="18661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ational Science Foundation - Wikipedia">
            <a:extLst>
              <a:ext uri="{FF2B5EF4-FFF2-40B4-BE49-F238E27FC236}">
                <a16:creationId xmlns:a16="http://schemas.microsoft.com/office/drawing/2014/main" id="{3DDA9E44-6919-ED92-74C7-946CEA8E067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88146" y="-10875"/>
            <a:ext cx="223894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29DC31D3-98D1-B9C1-8781-EE0A8D01D06A}"/>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4222" t="2920" r="58828" b="73517"/>
          <a:stretch/>
        </p:blipFill>
        <p:spPr bwMode="auto">
          <a:xfrm>
            <a:off x="2970113" y="2503192"/>
            <a:ext cx="1901920" cy="1850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n elephant with an electronic circuit board&#10;&#10;AI-generated content may be incorrect.">
            <a:extLst>
              <a:ext uri="{FF2B5EF4-FFF2-40B4-BE49-F238E27FC236}">
                <a16:creationId xmlns:a16="http://schemas.microsoft.com/office/drawing/2014/main" id="{E1D547AF-B4F1-F23C-AD90-5E9B2853C701}"/>
              </a:ext>
            </a:extLst>
          </p:cNvPr>
          <p:cNvPicPr>
            <a:picLocks noChangeAspect="1"/>
          </p:cNvPicPr>
          <p:nvPr/>
        </p:nvPicPr>
        <p:blipFill>
          <a:blip r:embed="rId22"/>
          <a:stretch>
            <a:fillRect/>
          </a:stretch>
        </p:blipFill>
        <p:spPr>
          <a:xfrm>
            <a:off x="849432" y="2503191"/>
            <a:ext cx="1837058" cy="1837058"/>
          </a:xfrm>
          <a:prstGeom prst="rect">
            <a:avLst/>
          </a:prstGeom>
        </p:spPr>
      </p:pic>
      <p:pic>
        <p:nvPicPr>
          <p:cNvPr id="34" name="Picture 33" descr="A qr code on a white background&#10;&#10;AI-generated content may be incorrect.">
            <a:extLst>
              <a:ext uri="{FF2B5EF4-FFF2-40B4-BE49-F238E27FC236}">
                <a16:creationId xmlns:a16="http://schemas.microsoft.com/office/drawing/2014/main" id="{760B493D-C3AB-7395-27B0-67A66776932A}"/>
              </a:ext>
            </a:extLst>
          </p:cNvPr>
          <p:cNvPicPr>
            <a:picLocks noChangeAspect="1"/>
          </p:cNvPicPr>
          <p:nvPr/>
        </p:nvPicPr>
        <p:blipFill>
          <a:blip r:embed="rId23">
            <a:extLst>
              <a:ext uri="{28A0092B-C50C-407E-A947-70E740481C1C}">
                <a14:useLocalDpi xmlns:a14="http://schemas.microsoft.com/office/drawing/2010/main" val="0"/>
              </a:ext>
            </a:extLst>
          </a:blip>
          <a:srcRect l="9031" t="9951" r="9152" b="8546"/>
          <a:stretch/>
        </p:blipFill>
        <p:spPr>
          <a:xfrm>
            <a:off x="36459709" y="423003"/>
            <a:ext cx="3944374" cy="3929234"/>
          </a:xfrm>
          <a:prstGeom prst="rect">
            <a:avLst/>
          </a:prstGeom>
        </p:spPr>
      </p:pic>
      <p:sp>
        <p:nvSpPr>
          <p:cNvPr id="35" name="TextBox 34">
            <a:extLst>
              <a:ext uri="{FF2B5EF4-FFF2-40B4-BE49-F238E27FC236}">
                <a16:creationId xmlns:a16="http://schemas.microsoft.com/office/drawing/2014/main" id="{5C52A251-4679-C579-8D76-73523FD10845}"/>
              </a:ext>
            </a:extLst>
          </p:cNvPr>
          <p:cNvSpPr txBox="1"/>
          <p:nvPr/>
        </p:nvSpPr>
        <p:spPr>
          <a:xfrm>
            <a:off x="35229218" y="5755600"/>
            <a:ext cx="7634281" cy="5816977"/>
          </a:xfrm>
          <a:prstGeom prst="rect">
            <a:avLst/>
          </a:prstGeom>
          <a:noFill/>
        </p:spPr>
        <p:txBody>
          <a:bodyPr wrap="square" lIns="91440" tIns="45720" rIns="91440" bIns="45720" rtlCol="0" anchor="t">
            <a:spAutoFit/>
          </a:bodyPr>
          <a:lstStyle/>
          <a:p>
            <a:pPr algn="ctr"/>
            <a:r>
              <a:rPr lang="en-US" sz="3600" b="1" dirty="0">
                <a:latin typeface="Times"/>
                <a:cs typeface="Minion Pro"/>
              </a:rPr>
              <a:t>Four-State Hybrid System</a:t>
            </a:r>
          </a:p>
          <a:p>
            <a:pPr algn="ctr"/>
            <a:endParaRPr lang="en-US" sz="1200" b="1" dirty="0">
              <a:latin typeface="Times"/>
              <a:cs typeface="Minion Pro"/>
            </a:endParaRPr>
          </a:p>
          <a:p>
            <a:pPr algn="just"/>
            <a:r>
              <a:rPr lang="en-US" sz="3600" dirty="0">
                <a:solidFill>
                  <a:schemeClr val="accent6"/>
                </a:solidFill>
                <a:latin typeface="Times"/>
                <a:cs typeface="Minion Pro"/>
              </a:rPr>
              <a:t>The use of Lie groups and Screw Theory provides an analytical solution with ease of transforming </a:t>
            </a:r>
            <a:r>
              <a:rPr lang="en-US" sz="3600" dirty="0" err="1">
                <a:solidFill>
                  <a:schemeClr val="accent6"/>
                </a:solidFill>
                <a:latin typeface="Times"/>
                <a:cs typeface="Minion Pro"/>
              </a:rPr>
              <a:t>c.s</a:t>
            </a:r>
            <a:r>
              <a:rPr lang="en-US" sz="3600" dirty="0">
                <a:solidFill>
                  <a:schemeClr val="accent6"/>
                </a:solidFill>
                <a:latin typeface="Times"/>
                <a:cs typeface="Minion Pro"/>
              </a:rPr>
              <a:t>.​ This results in a closed form solution dependent on the hybrid system state. One internal mass always acts as the pivot while the other traverses its arc, resulting in a piecewise continuous trajectory with </a:t>
            </a:r>
            <a:r>
              <a:rPr lang="en-US" sz="3600" dirty="0">
                <a:solidFill>
                  <a:schemeClr val="accent6"/>
                </a:solidFill>
                <a:latin typeface="Times"/>
                <a:cs typeface="Times"/>
              </a:rPr>
              <a:t>four traversal states. </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B7F8CEA7-898C-19F6-0AED-728ABB196928}"/>
                  </a:ext>
                </a:extLst>
              </p:cNvPr>
              <p:cNvSpPr txBox="1"/>
              <p:nvPr/>
            </p:nvSpPr>
            <p:spPr>
              <a:xfrm>
                <a:off x="14247599" y="19714795"/>
                <a:ext cx="14401609" cy="3600986"/>
              </a:xfrm>
              <a:prstGeom prst="rect">
                <a:avLst/>
              </a:prstGeom>
              <a:noFill/>
            </p:spPr>
            <p:txBody>
              <a:bodyPr wrap="square" lIns="91440" tIns="45720" rIns="91440" bIns="45720" rtlCol="0" anchor="t">
                <a:spAutoFit/>
              </a:bodyPr>
              <a:lstStyle/>
              <a:p>
                <a:pPr algn="ctr"/>
                <a:r>
                  <a:rPr lang="en-US" sz="3600" b="1" dirty="0">
                    <a:latin typeface="Times"/>
                    <a:cs typeface="Minion Pro"/>
                  </a:rPr>
                  <a:t>Simulations vs. Experimental Results</a:t>
                </a:r>
              </a:p>
              <a:p>
                <a:pPr algn="ctr"/>
                <a:endParaRPr lang="en-US" sz="1200" b="1" dirty="0">
                  <a:latin typeface="Times"/>
                  <a:cs typeface="Minion Pro"/>
                </a:endParaRPr>
              </a:p>
              <a:p>
                <a:pPr algn="just"/>
                <a:r>
                  <a:rPr lang="en-US" sz="3600" dirty="0">
                    <a:solidFill>
                      <a:schemeClr val="accent6"/>
                    </a:solidFill>
                    <a:latin typeface="Times"/>
                    <a:cs typeface="Minion Pro"/>
                  </a:rPr>
                  <a:t>For all four states, static equilibrium positions (outputs) based off internal mass positions (inputs) are simulated in increments of </a:t>
                </a:r>
                <a14:m>
                  <m:oMath xmlns:m="http://schemas.openxmlformats.org/officeDocument/2006/math">
                    <m:r>
                      <a:rPr lang="en-US" sz="3600" b="0" i="1" smtClean="0">
                        <a:solidFill>
                          <a:schemeClr val="accent6"/>
                        </a:solidFill>
                        <a:latin typeface="Cambria Math" panose="02040503050406030204" pitchFamily="18" charset="0"/>
                        <a:cs typeface="Minion Pro"/>
                      </a:rPr>
                      <m:t>0.001°</m:t>
                    </m:r>
                  </m:oMath>
                </a14:m>
                <a:r>
                  <a:rPr lang="en-US" sz="3600" dirty="0">
                    <a:solidFill>
                      <a:schemeClr val="accent6"/>
                    </a:solidFill>
                    <a:latin typeface="Times"/>
                    <a:cs typeface="Times"/>
                  </a:rPr>
                  <a:t>. Experimental validation with the tetherless prototype was performed in increments of </a:t>
                </a:r>
                <a14:m>
                  <m:oMath xmlns:m="http://schemas.openxmlformats.org/officeDocument/2006/math">
                    <m:r>
                      <a:rPr lang="en-US" sz="3600" b="0" i="1" smtClean="0">
                        <a:solidFill>
                          <a:schemeClr val="accent6"/>
                        </a:solidFill>
                        <a:latin typeface="Cambria Math" panose="02040503050406030204" pitchFamily="18" charset="0"/>
                        <a:cs typeface="Times"/>
                      </a:rPr>
                      <m:t>45°</m:t>
                    </m:r>
                  </m:oMath>
                </a14:m>
                <a:r>
                  <a:rPr lang="en-US" sz="3600" dirty="0">
                    <a:solidFill>
                      <a:schemeClr val="accent6"/>
                    </a:solidFill>
                    <a:latin typeface="Times"/>
                    <a:cs typeface="Times"/>
                  </a:rPr>
                  <a:t>. </a:t>
                </a:r>
                <a:r>
                  <a:rPr lang="en-US" sz="3600" b="1" dirty="0">
                    <a:solidFill>
                      <a:srgbClr val="9C2334"/>
                    </a:solidFill>
                    <a:latin typeface="Times"/>
                    <a:cs typeface="Times"/>
                  </a:rPr>
                  <a:t>Across all tests, only a small discrepancy of </a:t>
                </a:r>
                <a14:m>
                  <m:oMath xmlns:m="http://schemas.openxmlformats.org/officeDocument/2006/math">
                    <m:r>
                      <a:rPr lang="en-US" sz="3600" b="1" i="1" smtClean="0">
                        <a:solidFill>
                          <a:srgbClr val="9C2334"/>
                        </a:solidFill>
                        <a:latin typeface="Cambria Math" panose="02040503050406030204" pitchFamily="18" charset="0"/>
                        <a:cs typeface="Times"/>
                      </a:rPr>
                      <m:t>𝟒</m:t>
                    </m:r>
                    <m:r>
                      <a:rPr lang="en-US" sz="3600" b="1" i="1" smtClean="0">
                        <a:solidFill>
                          <a:srgbClr val="9C2334"/>
                        </a:solidFill>
                        <a:latin typeface="Cambria Math" panose="02040503050406030204" pitchFamily="18" charset="0"/>
                        <a:cs typeface="Times"/>
                      </a:rPr>
                      <m:t>.</m:t>
                    </m:r>
                    <m:r>
                      <a:rPr lang="en-US" sz="3600" b="1" i="1" smtClean="0">
                        <a:solidFill>
                          <a:srgbClr val="9C2334"/>
                        </a:solidFill>
                        <a:latin typeface="Cambria Math" panose="02040503050406030204" pitchFamily="18" charset="0"/>
                        <a:cs typeface="Times"/>
                      </a:rPr>
                      <m:t>𝟑𝟔</m:t>
                    </m:r>
                    <m:r>
                      <a:rPr lang="en-US" sz="3600" b="1" i="1" smtClean="0">
                        <a:solidFill>
                          <a:srgbClr val="9C2334"/>
                        </a:solidFill>
                        <a:latin typeface="Cambria Math" panose="02040503050406030204" pitchFamily="18" charset="0"/>
                        <a:cs typeface="Times"/>
                      </a:rPr>
                      <m:t>°</m:t>
                    </m:r>
                  </m:oMath>
                </a14:m>
                <a:r>
                  <a:rPr lang="en-US" sz="3600" b="1" dirty="0">
                    <a:solidFill>
                      <a:srgbClr val="9C2334"/>
                    </a:solidFill>
                    <a:latin typeface="Times"/>
                    <a:cs typeface="Times"/>
                  </a:rPr>
                  <a:t> MAE exists, proving the efficacy of the model. </a:t>
                </a:r>
                <a:endParaRPr lang="en-US" sz="3600" b="1" dirty="0">
                  <a:solidFill>
                    <a:schemeClr val="accent6"/>
                  </a:solidFill>
                  <a:latin typeface="Times"/>
                  <a:cs typeface="Times"/>
                </a:endParaRPr>
              </a:p>
            </p:txBody>
          </p:sp>
        </mc:Choice>
        <mc:Fallback>
          <p:sp>
            <p:nvSpPr>
              <p:cNvPr id="37" name="TextBox 36">
                <a:extLst>
                  <a:ext uri="{FF2B5EF4-FFF2-40B4-BE49-F238E27FC236}">
                    <a16:creationId xmlns:a16="http://schemas.microsoft.com/office/drawing/2014/main" id="{B7F8CEA7-898C-19F6-0AED-728ABB196928}"/>
                  </a:ext>
                </a:extLst>
              </p:cNvPr>
              <p:cNvSpPr txBox="1">
                <a:spLocks noRot="1" noChangeAspect="1" noMove="1" noResize="1" noEditPoints="1" noAdjustHandles="1" noChangeArrowheads="1" noChangeShapeType="1" noTextEdit="1"/>
              </p:cNvSpPr>
              <p:nvPr/>
            </p:nvSpPr>
            <p:spPr>
              <a:xfrm>
                <a:off x="14247599" y="19714795"/>
                <a:ext cx="14401609" cy="3600986"/>
              </a:xfrm>
              <a:prstGeom prst="rect">
                <a:avLst/>
              </a:prstGeom>
              <a:blipFill>
                <a:blip r:embed="rId24"/>
                <a:stretch>
                  <a:fillRect l="-1270" t="-2707" r="-1270" b="-5245"/>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6AC37757-0ECC-FC53-40D5-5245D6E44008}"/>
              </a:ext>
            </a:extLst>
          </p:cNvPr>
          <p:cNvSpPr txBox="1"/>
          <p:nvPr/>
        </p:nvSpPr>
        <p:spPr>
          <a:xfrm>
            <a:off x="28919632" y="19696279"/>
            <a:ext cx="7613931" cy="2492990"/>
          </a:xfrm>
          <a:prstGeom prst="rect">
            <a:avLst/>
          </a:prstGeom>
          <a:noFill/>
        </p:spPr>
        <p:txBody>
          <a:bodyPr wrap="square" lIns="91440" tIns="45720" rIns="91440" bIns="45720" rtlCol="0" anchor="t">
            <a:spAutoFit/>
          </a:bodyPr>
          <a:lstStyle/>
          <a:p>
            <a:pPr algn="ctr"/>
            <a:r>
              <a:rPr lang="en-US" sz="3600" b="1" dirty="0">
                <a:latin typeface="Times"/>
                <a:cs typeface="Minion Pro"/>
              </a:rPr>
              <a:t>State Jumping</a:t>
            </a:r>
          </a:p>
          <a:p>
            <a:pPr algn="ctr"/>
            <a:endParaRPr lang="en-US" sz="1200" b="1" dirty="0">
              <a:latin typeface="Times"/>
              <a:cs typeface="Minion Pro"/>
            </a:endParaRPr>
          </a:p>
          <a:p>
            <a:pPr algn="just"/>
            <a:r>
              <a:rPr lang="en-US" sz="3600" dirty="0">
                <a:solidFill>
                  <a:schemeClr val="accent6"/>
                </a:solidFill>
                <a:latin typeface="Times"/>
                <a:cs typeface="Times"/>
              </a:rPr>
              <a:t>Switching states can occur anywhere along the border lines for gaits more complicated than straight rolling.</a:t>
            </a:r>
          </a:p>
        </p:txBody>
      </p:sp>
      <p:grpSp>
        <p:nvGrpSpPr>
          <p:cNvPr id="39" name="Group 38">
            <a:extLst>
              <a:ext uri="{FF2B5EF4-FFF2-40B4-BE49-F238E27FC236}">
                <a16:creationId xmlns:a16="http://schemas.microsoft.com/office/drawing/2014/main" id="{E75D0FC1-DEF1-ED97-60F0-32CC1BF317E4}"/>
              </a:ext>
            </a:extLst>
          </p:cNvPr>
          <p:cNvGrpSpPr/>
          <p:nvPr/>
        </p:nvGrpSpPr>
        <p:grpSpPr>
          <a:xfrm>
            <a:off x="7466166" y="5932038"/>
            <a:ext cx="9665886" cy="5937850"/>
            <a:chOff x="2567031" y="1300293"/>
            <a:chExt cx="7105476" cy="4236441"/>
          </a:xfrm>
        </p:grpSpPr>
        <p:pic>
          <p:nvPicPr>
            <p:cNvPr id="42" name="Picture 41" descr="A graph showing a number of links&#10;&#10;Description automatically generated">
              <a:extLst>
                <a:ext uri="{FF2B5EF4-FFF2-40B4-BE49-F238E27FC236}">
                  <a16:creationId xmlns:a16="http://schemas.microsoft.com/office/drawing/2014/main" id="{A0F71D06-12DA-B469-9935-65EDEB640D91}"/>
                </a:ext>
              </a:extLst>
            </p:cNvPr>
            <p:cNvPicPr>
              <a:picLocks noChangeAspect="1"/>
            </p:cNvPicPr>
            <p:nvPr/>
          </p:nvPicPr>
          <p:blipFill rotWithShape="1">
            <a:blip r:embed="rId25">
              <a:extLst>
                <a:ext uri="{28A0092B-C50C-407E-A947-70E740481C1C}">
                  <a14:useLocalDpi xmlns:a14="http://schemas.microsoft.com/office/drawing/2010/main" val="0"/>
                </a:ext>
              </a:extLst>
            </a:blip>
            <a:srcRect l="2446" t="2956" r="1805" b="3421"/>
            <a:stretch/>
          </p:blipFill>
          <p:spPr>
            <a:xfrm>
              <a:off x="2567031" y="1300293"/>
              <a:ext cx="7105476" cy="4236441"/>
            </a:xfrm>
            <a:prstGeom prst="rect">
              <a:avLst/>
            </a:prstGeom>
          </p:spPr>
        </p:pic>
        <p:sp>
          <p:nvSpPr>
            <p:cNvPr id="43" name="Rectangle 42">
              <a:extLst>
                <a:ext uri="{FF2B5EF4-FFF2-40B4-BE49-F238E27FC236}">
                  <a16:creationId xmlns:a16="http://schemas.microsoft.com/office/drawing/2014/main" id="{AEC6BCBB-FE02-7854-DF86-916D60A2DF9F}"/>
                </a:ext>
              </a:extLst>
            </p:cNvPr>
            <p:cNvSpPr/>
            <p:nvPr/>
          </p:nvSpPr>
          <p:spPr>
            <a:xfrm>
              <a:off x="3540154" y="2608976"/>
              <a:ext cx="729842" cy="1677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CF9FF-D636-0E00-2F18-DEE021D89F40}"/>
                </a:ext>
              </a:extLst>
            </p:cNvPr>
            <p:cNvSpPr txBox="1"/>
            <p:nvPr/>
          </p:nvSpPr>
          <p:spPr>
            <a:xfrm>
              <a:off x="3696845" y="2539672"/>
              <a:ext cx="456269" cy="263505"/>
            </a:xfrm>
            <a:prstGeom prst="rect">
              <a:avLst/>
            </a:prstGeom>
            <a:noFill/>
            <a:ln>
              <a:noFill/>
            </a:ln>
          </p:spPr>
          <p:txBody>
            <a:bodyPr wrap="none" rtlCol="0">
              <a:spAutoFit/>
            </a:bodyPr>
            <a:lstStyle/>
            <a:p>
              <a:r>
                <a:rPr lang="en-US" sz="1800" b="1" dirty="0">
                  <a:solidFill>
                    <a:schemeClr val="accent6"/>
                  </a:solidFill>
                  <a:latin typeface="Times" panose="02020603050405020304" pitchFamily="18" charset="0"/>
                  <a:cs typeface="Times" panose="02020603050405020304" pitchFamily="18" charset="0"/>
                </a:rPr>
                <a:t>2CL</a:t>
              </a:r>
            </a:p>
          </p:txBody>
        </p:sp>
        <p:cxnSp>
          <p:nvCxnSpPr>
            <p:cNvPr id="47" name="Straight Connector 46">
              <a:extLst>
                <a:ext uri="{FF2B5EF4-FFF2-40B4-BE49-F238E27FC236}">
                  <a16:creationId xmlns:a16="http://schemas.microsoft.com/office/drawing/2014/main" id="{6E96573A-8BD0-D939-46E7-50BA2D86BA52}"/>
                </a:ext>
              </a:extLst>
            </p:cNvPr>
            <p:cNvCxnSpPr>
              <a:cxnSpLocks/>
            </p:cNvCxnSpPr>
            <p:nvPr/>
          </p:nvCxnSpPr>
          <p:spPr>
            <a:xfrm>
              <a:off x="4130083" y="2539672"/>
              <a:ext cx="0" cy="23927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50" name="Multiplication Sign 49">
            <a:extLst>
              <a:ext uri="{FF2B5EF4-FFF2-40B4-BE49-F238E27FC236}">
                <a16:creationId xmlns:a16="http://schemas.microsoft.com/office/drawing/2014/main" id="{7CBCA30A-00EC-9D30-E1FB-618ED1D50CAD}"/>
              </a:ext>
            </a:extLst>
          </p:cNvPr>
          <p:cNvSpPr/>
          <p:nvPr/>
        </p:nvSpPr>
        <p:spPr>
          <a:xfrm>
            <a:off x="25056467" y="17419164"/>
            <a:ext cx="3862120" cy="871195"/>
          </a:xfrm>
          <a:prstGeom prst="mathMultiply">
            <a:avLst>
              <a:gd name="adj1" fmla="val 1484"/>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Checkmark with solid fill">
            <a:extLst>
              <a:ext uri="{FF2B5EF4-FFF2-40B4-BE49-F238E27FC236}">
                <a16:creationId xmlns:a16="http://schemas.microsoft.com/office/drawing/2014/main" id="{8EB60048-7314-57D5-B51D-F38B97BE7F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569586" y="14244220"/>
            <a:ext cx="549684" cy="549684"/>
          </a:xfrm>
          <a:prstGeom prst="rect">
            <a:avLst/>
          </a:prstGeom>
        </p:spPr>
      </p:pic>
      <p:pic>
        <p:nvPicPr>
          <p:cNvPr id="60" name="Graphic 59" descr="Checkmark with solid fill">
            <a:extLst>
              <a:ext uri="{FF2B5EF4-FFF2-40B4-BE49-F238E27FC236}">
                <a16:creationId xmlns:a16="http://schemas.microsoft.com/office/drawing/2014/main" id="{5095B419-0E02-5213-9C6B-9EAA0AD1094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569586" y="15943394"/>
            <a:ext cx="549684" cy="549684"/>
          </a:xfrm>
          <a:prstGeom prst="rect">
            <a:avLst/>
          </a:prstGeom>
        </p:spPr>
      </p:pic>
      <p:sp>
        <p:nvSpPr>
          <p:cNvPr id="64" name="TextBox 63">
            <a:extLst>
              <a:ext uri="{FF2B5EF4-FFF2-40B4-BE49-F238E27FC236}">
                <a16:creationId xmlns:a16="http://schemas.microsoft.com/office/drawing/2014/main" id="{B3B4EF88-7F12-0E7F-8B38-D9B2F73B4D6C}"/>
              </a:ext>
            </a:extLst>
          </p:cNvPr>
          <p:cNvSpPr txBox="1"/>
          <p:nvPr/>
        </p:nvSpPr>
        <p:spPr>
          <a:xfrm>
            <a:off x="26675178" y="11342464"/>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3: </a:t>
            </a:r>
            <a:r>
              <a:rPr lang="en-US" sz="2900" dirty="0" err="1">
                <a:solidFill>
                  <a:schemeClr val="accent6"/>
                </a:solidFill>
                <a:latin typeface="Times"/>
                <a:cs typeface="Minion Pro"/>
              </a:rPr>
              <a:t>TeXploR</a:t>
            </a:r>
            <a:r>
              <a:rPr lang="en-US" sz="2900" dirty="0">
                <a:solidFill>
                  <a:schemeClr val="accent6"/>
                </a:solidFill>
                <a:latin typeface="Times"/>
                <a:cs typeface="Minion Pro"/>
              </a:rPr>
              <a:t> Geometric Representation</a:t>
            </a:r>
            <a:endParaRPr lang="en-US" sz="2900" dirty="0">
              <a:solidFill>
                <a:schemeClr val="bg1">
                  <a:lumMod val="50000"/>
                </a:schemeClr>
              </a:solidFill>
              <a:latin typeface="Times"/>
              <a:cs typeface="Times"/>
            </a:endParaRPr>
          </a:p>
        </p:txBody>
      </p:sp>
      <p:sp>
        <p:nvSpPr>
          <p:cNvPr id="73" name="TextBox 72">
            <a:extLst>
              <a:ext uri="{FF2B5EF4-FFF2-40B4-BE49-F238E27FC236}">
                <a16:creationId xmlns:a16="http://schemas.microsoft.com/office/drawing/2014/main" id="{5628629A-B8A7-551E-8DB2-0F812DB26727}"/>
              </a:ext>
            </a:extLst>
          </p:cNvPr>
          <p:cNvSpPr txBox="1"/>
          <p:nvPr/>
        </p:nvSpPr>
        <p:spPr>
          <a:xfrm>
            <a:off x="35591924" y="17835324"/>
            <a:ext cx="709156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4: Hybrid State System</a:t>
            </a:r>
            <a:endParaRPr lang="en-US" sz="2900" dirty="0">
              <a:solidFill>
                <a:schemeClr val="bg1">
                  <a:lumMod val="50000"/>
                </a:schemeClr>
              </a:solidFill>
              <a:latin typeface="Times"/>
              <a:cs typeface="Time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EB3D4E-2873-7702-0524-41F89F75AB3C}"/>
                  </a:ext>
                </a:extLst>
              </p:cNvPr>
              <p:cNvSpPr txBox="1"/>
              <p:nvPr/>
            </p:nvSpPr>
            <p:spPr>
              <a:xfrm>
                <a:off x="25675926" y="12023040"/>
                <a:ext cx="9154213" cy="6740307"/>
              </a:xfrm>
              <a:prstGeom prst="rect">
                <a:avLst/>
              </a:prstGeom>
              <a:noFill/>
            </p:spPr>
            <p:txBody>
              <a:bodyPr wrap="square" lIns="91440" tIns="45720" rIns="91440" bIns="45720" rtlCol="0" anchor="t">
                <a:spAutoFit/>
              </a:bodyPr>
              <a:lstStyle/>
              <a:p>
                <a:pPr algn="ctr"/>
                <a:r>
                  <a:rPr lang="en-US" sz="3600" b="1" dirty="0">
                    <a:solidFill>
                      <a:srgbClr val="9C2334"/>
                    </a:solidFill>
                    <a:latin typeface="Times"/>
                    <a:cs typeface="Minion Pro"/>
                  </a:rPr>
                  <a:t>Holonomic Constraints</a:t>
                </a:r>
                <a:endParaRPr lang="en-US" sz="3600" b="0" dirty="0">
                  <a:solidFill>
                    <a:schemeClr val="accent6"/>
                  </a:solidFill>
                  <a:latin typeface="Cambria Math" panose="02040503050406030204" pitchFamily="18" charset="0"/>
                </a:endParaRPr>
              </a:p>
              <a:p>
                <a:pPr algn="ctr"/>
                <a:r>
                  <a:rPr lang="en-US" sz="3600" b="0" dirty="0">
                    <a:solidFill>
                      <a:schemeClr val="accent6"/>
                    </a:solidFill>
                    <a:latin typeface="Cambria Math" panose="02040503050406030204" pitchFamily="18" charset="0"/>
                  </a:rPr>
                  <a:t>Shifting mass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b="0" dirty="0">
                    <a:solidFill>
                      <a:schemeClr val="accent6"/>
                    </a:solidFill>
                    <a:latin typeface="Cambria Math" panose="02040503050406030204" pitchFamily="18" charset="0"/>
                  </a:rPr>
                  <a:t> angle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𝜽</m:t>
                        </m:r>
                      </m:e>
                      <m:sub>
                        <m:r>
                          <a:rPr lang="en-US" sz="3600" b="0" i="1" dirty="0" smtClean="0">
                            <a:solidFill>
                              <a:schemeClr val="accent6"/>
                            </a:solidFill>
                            <a:latin typeface="Cambria Math" panose="02040503050406030204" pitchFamily="18" charset="0"/>
                          </a:rPr>
                          <m:t>𝒊</m:t>
                        </m:r>
                      </m:sub>
                    </m:sSub>
                    <m:r>
                      <a:rPr lang="en-US" sz="3600" b="0" i="1" dirty="0" smtClean="0">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and position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𝒑</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r>
                  <a:rPr lang="en-US" sz="3600" b="0" dirty="0">
                    <a:solidFill>
                      <a:schemeClr val="accent6"/>
                    </a:solidFill>
                    <a:latin typeface="Cambria Math" panose="02040503050406030204" pitchFamily="18" charset="0"/>
                  </a:rPr>
                  <a:t>Ground contact </a:t>
                </a:r>
                <a14:m>
                  <m:oMath xmlns:m="http://schemas.openxmlformats.org/officeDocument/2006/math">
                    <m:r>
                      <a:rPr lang="en-US" sz="3600" i="1">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angle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𝝓</m:t>
                        </m:r>
                      </m:e>
                      <m:sub>
                        <m:r>
                          <a:rPr lang="en-US" sz="3600" b="0" i="1" dirty="0" smtClean="0">
                            <a:solidFill>
                              <a:schemeClr val="accent6"/>
                            </a:solidFill>
                            <a:latin typeface="Cambria Math" panose="02040503050406030204" pitchFamily="18" charset="0"/>
                          </a:rPr>
                          <m:t>𝒊</m:t>
                        </m:r>
                      </m:sub>
                    </m:sSub>
                    <m:r>
                      <a:rPr lang="en-US" sz="3600" b="0" i="1" dirty="0" smtClean="0">
                        <a:solidFill>
                          <a:schemeClr val="accent6"/>
                        </a:solidFill>
                        <a:latin typeface="Cambria Math" panose="02040503050406030204" pitchFamily="18" charset="0"/>
                      </a:rPr>
                      <m:t> </m:t>
                    </m:r>
                  </m:oMath>
                </a14:m>
                <a:r>
                  <a:rPr lang="en-US" sz="3600" b="0" dirty="0">
                    <a:solidFill>
                      <a:schemeClr val="accent6"/>
                    </a:solidFill>
                    <a:latin typeface="Cambria Math" panose="02040503050406030204" pitchFamily="18" charset="0"/>
                  </a:rPr>
                  <a:t>and position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𝒒</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r>
                  <a:rPr lang="en-US" sz="3600" dirty="0">
                    <a:solidFill>
                      <a:schemeClr val="accent6"/>
                    </a:solidFill>
                    <a:latin typeface="Cambria Math" panose="02040503050406030204" pitchFamily="18" charset="0"/>
                  </a:rPr>
                  <a:t>Arc tangent at </a:t>
                </a:r>
                <a14:m>
                  <m:oMath xmlns:m="http://schemas.openxmlformats.org/officeDocument/2006/math">
                    <m:sSub>
                      <m:sSubPr>
                        <m:ctrlPr>
                          <a:rPr lang="en-US" sz="3600" i="1" dirty="0">
                            <a:solidFill>
                              <a:schemeClr val="accent6"/>
                            </a:solidFill>
                            <a:latin typeface="Cambria Math" panose="02040503050406030204" pitchFamily="18" charset="0"/>
                          </a:rPr>
                        </m:ctrlPr>
                      </m:sSubPr>
                      <m:e>
                        <m:r>
                          <a:rPr lang="en-US" sz="3600" i="1" dirty="0">
                            <a:solidFill>
                              <a:schemeClr val="accent6"/>
                            </a:solidFill>
                            <a:latin typeface="Cambria Math" panose="02040503050406030204" pitchFamily="18" charset="0"/>
                          </a:rPr>
                          <m:t>𝒒</m:t>
                        </m:r>
                      </m:e>
                      <m:sub>
                        <m:r>
                          <a:rPr lang="en-US" sz="3600" i="1" dirty="0">
                            <a:solidFill>
                              <a:schemeClr val="accent6"/>
                            </a:solidFill>
                            <a:latin typeface="Cambria Math" panose="02040503050406030204" pitchFamily="18" charset="0"/>
                          </a:rPr>
                          <m:t>𝒊</m:t>
                        </m:r>
                      </m:sub>
                    </m:sSub>
                    <m:r>
                      <a:rPr lang="en-US" sz="3600" i="1" dirty="0">
                        <a:solidFill>
                          <a:schemeClr val="accent6"/>
                        </a:solidFill>
                        <a:latin typeface="Cambria Math" panose="02040503050406030204" pitchFamily="18" charset="0"/>
                      </a:rPr>
                      <m:t> </m:t>
                    </m:r>
                    <m:r>
                      <a:rPr lang="en-US" sz="3600" i="1">
                        <a:solidFill>
                          <a:schemeClr val="accent6"/>
                        </a:solidFill>
                        <a:latin typeface="Cambria Math" panose="02040503050406030204" pitchFamily="18" charset="0"/>
                      </a:rPr>
                      <m:t>→ </m:t>
                    </m:r>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𝒕</m:t>
                        </m:r>
                      </m:e>
                      <m:sub>
                        <m:r>
                          <a:rPr lang="en-US" sz="3600" b="0" i="1" dirty="0" smtClean="0">
                            <a:solidFill>
                              <a:schemeClr val="accent6"/>
                            </a:solidFill>
                            <a:latin typeface="Cambria Math" panose="02040503050406030204" pitchFamily="18" charset="0"/>
                          </a:rPr>
                          <m:t>𝒊</m:t>
                        </m:r>
                      </m:sub>
                    </m:sSub>
                  </m:oMath>
                </a14:m>
                <a:endParaRPr lang="en-US" sz="3600" b="0" dirty="0">
                  <a:solidFill>
                    <a:schemeClr val="accent6"/>
                  </a:solidFill>
                  <a:latin typeface="Cambria Math" panose="020405030504060302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2</m:t>
                        </m:r>
                      </m:sub>
                    </m:sSub>
                  </m:oMath>
                </a14:m>
                <a:r>
                  <a:rPr lang="en-US" sz="3600" dirty="0">
                    <a:solidFill>
                      <a:schemeClr val="accent6"/>
                    </a:solidFill>
                    <a:latin typeface="Times" panose="02020603050405020304" pitchFamily="18" charset="0"/>
                    <a:cs typeface="Times" panose="02020603050405020304" pitchFamily="18" charset="0"/>
                  </a:rPr>
                  <a:t> undefined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State 1: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=0°</m:t>
                    </m:r>
                  </m:oMath>
                </a14:m>
                <a:endParaRPr lang="en-US" sz="3600" dirty="0">
                  <a:solidFill>
                    <a:schemeClr val="accent6"/>
                  </a:solidFill>
                  <a:latin typeface="Times" panose="02020603050405020304" pitchFamily="18" charset="0"/>
                  <a:cs typeface="Times" panose="02020603050405020304" pitchFamily="18" charset="0"/>
                </a:endParaRPr>
              </a:p>
              <a:p>
                <a:pPr algn="ctr"/>
                <a:r>
                  <a:rPr lang="en-US" sz="3600" dirty="0">
                    <a:solidFill>
                      <a:schemeClr val="accent6"/>
                    </a:solidFill>
                    <a:latin typeface="Times" panose="02020603050405020304" pitchFamily="18" charset="0"/>
                    <a:cs typeface="Times" panose="02020603050405020304" pitchFamily="18" charset="0"/>
                  </a:rPr>
                  <a:t>	       or</a:t>
                </a:r>
              </a:p>
              <a:p>
                <a:pPr algn="ctr"/>
                <a:r>
                  <a:rPr lang="en-US" sz="3600" dirty="0">
                    <a:solidFill>
                      <a:schemeClr val="accent6"/>
                    </a:solidFill>
                    <a:latin typeface="Times" panose="02020603050405020304" pitchFamily="18" charset="0"/>
                    <a:cs typeface="Times" panose="02020603050405020304" pitchFamily="18" charset="0"/>
                  </a:rPr>
                  <a:t>	             State 2: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=180°</m:t>
                    </m:r>
                  </m:oMath>
                </a14:m>
                <a:endParaRPr lang="en-US" sz="3600" dirty="0">
                  <a:latin typeface="Times" panose="02020603050405020304" pitchFamily="18" charset="0"/>
                  <a:cs typeface="Times" panose="020206030504050203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1</m:t>
                        </m:r>
                      </m:sub>
                    </m:sSub>
                  </m:oMath>
                </a14:m>
                <a:r>
                  <a:rPr lang="en-US" sz="3600" dirty="0">
                    <a:solidFill>
                      <a:schemeClr val="accent6"/>
                    </a:solidFill>
                    <a:latin typeface="Times" panose="02020603050405020304" pitchFamily="18" charset="0"/>
                    <a:cs typeface="Times" panose="02020603050405020304" pitchFamily="18" charset="0"/>
                  </a:rPr>
                  <a:t> undefined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State 3: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=0°</m:t>
                    </m:r>
                  </m:oMath>
                </a14:m>
                <a:endParaRPr lang="en-US" sz="3600" dirty="0">
                  <a:solidFill>
                    <a:schemeClr val="accent6"/>
                  </a:solidFill>
                  <a:latin typeface="Times" panose="02020603050405020304" pitchFamily="18" charset="0"/>
                  <a:cs typeface="Times" panose="02020603050405020304" pitchFamily="18" charset="0"/>
                </a:endParaRPr>
              </a:p>
              <a:p>
                <a:pPr algn="ctr"/>
                <a:r>
                  <a:rPr lang="en-US" sz="3600" dirty="0">
                    <a:solidFill>
                      <a:schemeClr val="accent6"/>
                    </a:solidFill>
                    <a:latin typeface="Times" panose="02020603050405020304" pitchFamily="18" charset="0"/>
                    <a:cs typeface="Times" panose="02020603050405020304" pitchFamily="18" charset="0"/>
                  </a:rPr>
                  <a:t>	        or</a:t>
                </a:r>
              </a:p>
              <a:p>
                <a:pPr algn="ctr"/>
                <a:r>
                  <a:rPr lang="en-US" sz="3600" dirty="0">
                    <a:solidFill>
                      <a:schemeClr val="accent6"/>
                    </a:solidFill>
                    <a:latin typeface="Times" panose="02020603050405020304" pitchFamily="18" charset="0"/>
                    <a:cs typeface="Times" panose="02020603050405020304" pitchFamily="18" charset="0"/>
                  </a:rPr>
                  <a:t>	             State 4: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=180°</m:t>
                    </m:r>
                  </m:oMath>
                </a14:m>
                <a:endParaRPr lang="en-US" sz="3600" dirty="0">
                  <a:solidFill>
                    <a:schemeClr val="accent6"/>
                  </a:solidFill>
                  <a:latin typeface="Times" panose="02020603050405020304" pitchFamily="18" charset="0"/>
                  <a:cs typeface="Times" panose="02020603050405020304" pitchFamily="18" charset="0"/>
                </a:endParaRPr>
              </a:p>
              <a:p>
                <a:pPr algn="ct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 </m:t>
                    </m:r>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𝑡</m:t>
                        </m:r>
                      </m:e>
                      <m:sub>
                        <m:r>
                          <a:rPr lang="en-US" sz="3600" b="0" i="1" smtClean="0">
                            <a:solidFill>
                              <a:schemeClr val="accent6"/>
                            </a:solidFill>
                            <a:latin typeface="Cambria Math" panose="02040503050406030204" pitchFamily="18" charset="0"/>
                          </a:rPr>
                          <m:t>2</m:t>
                        </m:r>
                      </m:sub>
                    </m:sSub>
                  </m:oMath>
                </a14:m>
                <a:r>
                  <a:rPr lang="en-US" sz="3600" dirty="0">
                    <a:solidFill>
                      <a:schemeClr val="accent6"/>
                    </a:solidFill>
                    <a:latin typeface="Times" panose="02020603050405020304" pitchFamily="18" charset="0"/>
                    <a:cs typeface="Times" panose="02020603050405020304" pitchFamily="18" charset="0"/>
                  </a:rPr>
                  <a:t> defined  </a:t>
                </a:r>
                <a14:m>
                  <m:oMath xmlns:m="http://schemas.openxmlformats.org/officeDocument/2006/math">
                    <m:r>
                      <a:rPr lang="en-US" sz="3600" b="0" i="1" smtClean="0">
                        <a:solidFill>
                          <a:schemeClr val="accent6"/>
                        </a:solidFill>
                        <a:latin typeface="Cambria Math" panose="02040503050406030204" pitchFamily="18" charset="0"/>
                      </a:rPr>
                      <m:t>→</m:t>
                    </m:r>
                  </m:oMath>
                </a14:m>
                <a:r>
                  <a:rPr lang="en-US" sz="3600" dirty="0">
                    <a:solidFill>
                      <a:schemeClr val="accent6"/>
                    </a:solidFill>
                    <a:latin typeface="Times" panose="02020603050405020304" pitchFamily="18" charset="0"/>
                    <a:cs typeface="Times" panose="02020603050405020304" pitchFamily="18" charset="0"/>
                  </a:rPr>
                  <a:t>  </a:t>
                </a:r>
                <a14:m>
                  <m:oMath xmlns:m="http://schemas.openxmlformats.org/officeDocument/2006/math">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𝜙</m:t>
                        </m:r>
                      </m:e>
                      <m:sub>
                        <m:r>
                          <a:rPr lang="en-US" sz="3600" b="0" i="1" dirty="0" smtClean="0">
                            <a:solidFill>
                              <a:schemeClr val="accent6"/>
                            </a:solidFill>
                            <a:latin typeface="Cambria Math" panose="02040503050406030204" pitchFamily="18" charset="0"/>
                          </a:rPr>
                          <m:t>2</m:t>
                        </m:r>
                      </m:sub>
                    </m:sSub>
                    <m:r>
                      <a:rPr lang="en-US" sz="3600" b="0" i="1" dirty="0" smtClean="0">
                        <a:solidFill>
                          <a:schemeClr val="accent6"/>
                        </a:solidFill>
                        <a:latin typeface="Cambria Math" panose="02040503050406030204" pitchFamily="18" charset="0"/>
                      </a:rPr>
                      <m:t>=−</m:t>
                    </m:r>
                    <m:sSub>
                      <m:sSubPr>
                        <m:ctrlPr>
                          <a:rPr lang="en-US" sz="3600" b="0" i="1" dirty="0" smtClean="0">
                            <a:solidFill>
                              <a:schemeClr val="accent6"/>
                            </a:solidFill>
                            <a:latin typeface="Cambria Math" panose="02040503050406030204" pitchFamily="18" charset="0"/>
                          </a:rPr>
                        </m:ctrlPr>
                      </m:sSubPr>
                      <m:e>
                        <m:r>
                          <a:rPr lang="en-US" sz="3600" b="0" i="1" dirty="0" smtClean="0">
                            <a:solidFill>
                              <a:schemeClr val="accent6"/>
                            </a:solidFill>
                            <a:latin typeface="Cambria Math" panose="02040503050406030204" pitchFamily="18" charset="0"/>
                          </a:rPr>
                          <m:t>𝜙</m:t>
                        </m:r>
                      </m:e>
                      <m:sub>
                        <m:r>
                          <a:rPr lang="en-US" sz="3600" b="0" i="1" dirty="0" smtClean="0">
                            <a:solidFill>
                              <a:schemeClr val="accent6"/>
                            </a:solidFill>
                            <a:latin typeface="Cambria Math" panose="02040503050406030204" pitchFamily="18" charset="0"/>
                          </a:rPr>
                          <m:t>1</m:t>
                        </m:r>
                      </m:sub>
                    </m:sSub>
                  </m:oMath>
                </a14:m>
                <a:r>
                  <a:rPr lang="en-US" sz="3600" dirty="0">
                    <a:solidFill>
                      <a:schemeClr val="accent6"/>
                    </a:solidFill>
                    <a:latin typeface="Times" panose="02020603050405020304" pitchFamily="18" charset="0"/>
                    <a:cs typeface="Times" panose="02020603050405020304" pitchFamily="18" charset="0"/>
                  </a:rPr>
                  <a:t> or </a:t>
                </a:r>
                <a14:m>
                  <m:oMath xmlns:m="http://schemas.openxmlformats.org/officeDocument/2006/math">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2</m:t>
                        </m:r>
                      </m:sub>
                    </m:sSub>
                    <m:r>
                      <a:rPr lang="en-US" sz="3600" b="0" i="1" smtClean="0">
                        <a:solidFill>
                          <a:schemeClr val="accent6"/>
                        </a:solidFill>
                        <a:latin typeface="Cambria Math" panose="02040503050406030204" pitchFamily="18" charset="0"/>
                      </a:rPr>
                      <m:t>=</m:t>
                    </m:r>
                    <m:sSub>
                      <m:sSubPr>
                        <m:ctrlPr>
                          <a:rPr lang="en-US" sz="3600" b="0" i="1" smtClean="0">
                            <a:solidFill>
                              <a:schemeClr val="accent6"/>
                            </a:solidFill>
                            <a:latin typeface="Cambria Math" panose="02040503050406030204" pitchFamily="18" charset="0"/>
                          </a:rPr>
                        </m:ctrlPr>
                      </m:sSubPr>
                      <m:e>
                        <m:r>
                          <a:rPr lang="en-US" sz="3600" b="0" i="1" smtClean="0">
                            <a:solidFill>
                              <a:schemeClr val="accent6"/>
                            </a:solidFill>
                            <a:latin typeface="Cambria Math" panose="02040503050406030204" pitchFamily="18" charset="0"/>
                          </a:rPr>
                          <m:t>𝜙</m:t>
                        </m:r>
                      </m:e>
                      <m:sub>
                        <m:r>
                          <a:rPr lang="en-US" sz="3600" b="0" i="1" smtClean="0">
                            <a:solidFill>
                              <a:schemeClr val="accent6"/>
                            </a:solidFill>
                            <a:latin typeface="Cambria Math" panose="02040503050406030204" pitchFamily="18" charset="0"/>
                          </a:rPr>
                          <m:t>1</m:t>
                        </m:r>
                      </m:sub>
                    </m:sSub>
                    <m:r>
                      <a:rPr lang="en-US" sz="3600" b="0" i="1" smtClean="0">
                        <a:solidFill>
                          <a:schemeClr val="accent6"/>
                        </a:solidFill>
                        <a:latin typeface="Cambria Math" panose="02040503050406030204" pitchFamily="18" charset="0"/>
                      </a:rPr>
                      <m:t>+180°</m:t>
                    </m:r>
                  </m:oMath>
                </a14:m>
                <a:endParaRPr lang="en-US" sz="3600" dirty="0">
                  <a:solidFill>
                    <a:schemeClr val="accent6"/>
                  </a:solidFill>
                  <a:latin typeface="Times" panose="02020603050405020304" pitchFamily="18" charset="0"/>
                  <a:cs typeface="Times" panose="02020603050405020304" pitchFamily="18" charset="0"/>
                </a:endParaRPr>
              </a:p>
              <a:p>
                <a:pPr algn="just"/>
                <a:endParaRPr lang="en-US" sz="3600" dirty="0">
                  <a:solidFill>
                    <a:schemeClr val="accent6"/>
                  </a:solidFill>
                  <a:latin typeface="Times"/>
                  <a:cs typeface="Times"/>
                </a:endParaRPr>
              </a:p>
            </p:txBody>
          </p:sp>
        </mc:Choice>
        <mc:Fallback>
          <p:sp>
            <p:nvSpPr>
              <p:cNvPr id="2" name="TextBox 1">
                <a:extLst>
                  <a:ext uri="{FF2B5EF4-FFF2-40B4-BE49-F238E27FC236}">
                    <a16:creationId xmlns:a16="http://schemas.microsoft.com/office/drawing/2014/main" id="{8EEB3D4E-2873-7702-0524-41F89F75AB3C}"/>
                  </a:ext>
                </a:extLst>
              </p:cNvPr>
              <p:cNvSpPr txBox="1">
                <a:spLocks noRot="1" noChangeAspect="1" noMove="1" noResize="1" noEditPoints="1" noAdjustHandles="1" noChangeArrowheads="1" noChangeShapeType="1" noTextEdit="1"/>
              </p:cNvSpPr>
              <p:nvPr/>
            </p:nvSpPr>
            <p:spPr>
              <a:xfrm>
                <a:off x="25675926" y="12023040"/>
                <a:ext cx="9154213" cy="6740307"/>
              </a:xfrm>
              <a:prstGeom prst="rect">
                <a:avLst/>
              </a:prstGeom>
              <a:blipFill>
                <a:blip r:embed="rId28"/>
                <a:stretch>
                  <a:fillRect t="-135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2C5B96E2-190A-12BA-6F4B-24C092938C36}"/>
              </a:ext>
            </a:extLst>
          </p:cNvPr>
          <p:cNvSpPr txBox="1"/>
          <p:nvPr/>
        </p:nvSpPr>
        <p:spPr>
          <a:xfrm>
            <a:off x="18069817" y="5739096"/>
            <a:ext cx="7357367" cy="6632585"/>
          </a:xfrm>
          <a:prstGeom prst="rect">
            <a:avLst/>
          </a:prstGeom>
          <a:noFill/>
        </p:spPr>
        <p:txBody>
          <a:bodyPr wrap="square" lIns="91440" tIns="45720" rIns="91440" bIns="45720" rtlCol="0" anchor="t">
            <a:spAutoFit/>
          </a:bodyPr>
          <a:lstStyle/>
          <a:p>
            <a:pPr algn="just"/>
            <a:r>
              <a:rPr lang="en-US" sz="3600" dirty="0" err="1">
                <a:solidFill>
                  <a:schemeClr val="accent6"/>
                </a:solidFill>
                <a:latin typeface="Times"/>
                <a:cs typeface="Minion Pro"/>
              </a:rPr>
              <a:t>TeXploR</a:t>
            </a:r>
            <a:r>
              <a:rPr lang="en-US" sz="3600" dirty="0">
                <a:solidFill>
                  <a:schemeClr val="accent6"/>
                </a:solidFill>
                <a:latin typeface="Times"/>
                <a:cs typeface="Minion Pro"/>
              </a:rPr>
              <a:t> poses the following modeling challenges:</a:t>
            </a:r>
          </a:p>
          <a:p>
            <a:pPr marL="514350" indent="-514350" algn="just">
              <a:buFont typeface="+mj-lt"/>
              <a:buAutoNum type="arabicPeriod"/>
            </a:pPr>
            <a:r>
              <a:rPr lang="en-US" sz="3600" dirty="0">
                <a:solidFill>
                  <a:schemeClr val="accent6"/>
                </a:solidFill>
                <a:latin typeface="Times"/>
                <a:cs typeface="Minion Pro"/>
              </a:rPr>
              <a:t>Discontinuous nature of the curved links requiring state switching.</a:t>
            </a:r>
          </a:p>
          <a:p>
            <a:pPr marL="514350" indent="-514350" algn="just">
              <a:buFont typeface="+mj-lt"/>
              <a:buAutoNum type="arabicPeriod"/>
            </a:pPr>
            <a:r>
              <a:rPr lang="en-US" sz="3600" dirty="0">
                <a:solidFill>
                  <a:schemeClr val="accent6"/>
                </a:solidFill>
                <a:latin typeface="Times"/>
                <a:cs typeface="Minion Pro"/>
              </a:rPr>
              <a:t>Constantly changing ground contact points.</a:t>
            </a:r>
          </a:p>
          <a:p>
            <a:pPr marL="514350" indent="-514350" algn="just">
              <a:buFont typeface="+mj-lt"/>
              <a:buAutoNum type="arabicPeriod"/>
            </a:pPr>
            <a:r>
              <a:rPr lang="en-US" sz="3600" dirty="0">
                <a:solidFill>
                  <a:schemeClr val="accent6"/>
                </a:solidFill>
                <a:latin typeface="Times"/>
                <a:cs typeface="Minion Pro"/>
              </a:rPr>
              <a:t>Instantaneous movement of the masses along the links.​ </a:t>
            </a:r>
          </a:p>
          <a:p>
            <a:pPr algn="just"/>
            <a:endParaRPr lang="en-US" sz="2900" dirty="0">
              <a:solidFill>
                <a:schemeClr val="accent6"/>
              </a:solidFill>
              <a:latin typeface="Times"/>
              <a:cs typeface="Minion Pro"/>
            </a:endParaRPr>
          </a:p>
          <a:p>
            <a:pPr algn="just"/>
            <a:r>
              <a:rPr lang="en-US" sz="3600" dirty="0" err="1">
                <a:solidFill>
                  <a:schemeClr val="accent6"/>
                </a:solidFill>
                <a:latin typeface="Times"/>
                <a:cs typeface="Minion Pro"/>
              </a:rPr>
              <a:t>TeXploR</a:t>
            </a:r>
            <a:r>
              <a:rPr lang="en-US" sz="3600" dirty="0">
                <a:solidFill>
                  <a:schemeClr val="accent6"/>
                </a:solidFill>
                <a:latin typeface="Times"/>
                <a:cs typeface="Minion Pro"/>
              </a:rPr>
              <a:t> rolls by shifting an internal mass along each arc, instantaneously changing the robot’s </a:t>
            </a:r>
            <a:r>
              <a:rPr lang="en-US" sz="3600" dirty="0" err="1">
                <a:solidFill>
                  <a:schemeClr val="accent6"/>
                </a:solidFill>
                <a:latin typeface="Times"/>
                <a:cs typeface="Minion Pro"/>
              </a:rPr>
              <a:t>CoM.</a:t>
            </a:r>
            <a:r>
              <a:rPr lang="en-US" sz="3600" dirty="0">
                <a:solidFill>
                  <a:schemeClr val="accent6"/>
                </a:solidFill>
                <a:latin typeface="Times"/>
                <a:cs typeface="Minion Pro"/>
              </a:rPr>
              <a:t> </a:t>
            </a:r>
            <a:endParaRPr lang="en-US" sz="3600" dirty="0">
              <a:solidFill>
                <a:schemeClr val="accent6"/>
              </a:solidFill>
              <a:latin typeface="Times"/>
              <a:cs typeface="Times"/>
            </a:endParaRPr>
          </a:p>
        </p:txBody>
      </p:sp>
      <p:pic>
        <p:nvPicPr>
          <p:cNvPr id="23" name="Picture 22">
            <a:extLst>
              <a:ext uri="{FF2B5EF4-FFF2-40B4-BE49-F238E27FC236}">
                <a16:creationId xmlns:a16="http://schemas.microsoft.com/office/drawing/2014/main" id="{464A1AFE-7B91-05CE-E181-AADFE3926330}"/>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17817954" y="12431467"/>
            <a:ext cx="7766749" cy="5070459"/>
          </a:xfrm>
          <a:prstGeom prst="rect">
            <a:avLst/>
          </a:prstGeom>
        </p:spPr>
      </p:pic>
    </p:spTree>
    <p:extLst>
      <p:ext uri="{BB962C8B-B14F-4D97-AF65-F5344CB8AC3E}">
        <p14:creationId xmlns:p14="http://schemas.microsoft.com/office/powerpoint/2010/main" val="272189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theme/theme1.xml><?xml version="1.0" encoding="utf-8"?>
<a:theme xmlns:a="http://schemas.openxmlformats.org/drawingml/2006/main" name="UATheme">
  <a:themeElements>
    <a:clrScheme name="Custom 2">
      <a:dk1>
        <a:srgbClr val="A32638"/>
      </a:dk1>
      <a:lt1>
        <a:sysClr val="window" lastClr="FFFFFF"/>
      </a:lt1>
      <a:dk2>
        <a:srgbClr val="A32638"/>
      </a:dk2>
      <a:lt2>
        <a:srgbClr val="8C7D70"/>
      </a:lt2>
      <a:accent1>
        <a:srgbClr val="7D7061"/>
      </a:accent1>
      <a:accent2>
        <a:srgbClr val="A32638"/>
      </a:accent2>
      <a:accent3>
        <a:srgbClr val="6B5C4F"/>
      </a:accent3>
      <a:accent4>
        <a:srgbClr val="332B3D"/>
      </a:accent4>
      <a:accent5>
        <a:srgbClr val="7D7061"/>
      </a:accent5>
      <a:accent6>
        <a:srgbClr val="000000"/>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CA334A9BBB0647B3D517AC90920118" ma:contentTypeVersion="17" ma:contentTypeDescription="Create a new document." ma:contentTypeScope="" ma:versionID="6fd070484689cc40237aac181175cf38">
  <xsd:schema xmlns:xsd="http://www.w3.org/2001/XMLSchema" xmlns:xs="http://www.w3.org/2001/XMLSchema" xmlns:p="http://schemas.microsoft.com/office/2006/metadata/properties" xmlns:ns2="5ae712d7-ddcb-4b07-ab04-a17d92f3001d" xmlns:ns3="2f851e14-8e63-4033-bd0e-93d707650585" targetNamespace="http://schemas.microsoft.com/office/2006/metadata/properties" ma:root="true" ma:fieldsID="81ff35eed6de2f192716e6d0a772cce2" ns2:_="" ns3:_="">
    <xsd:import namespace="5ae712d7-ddcb-4b07-ab04-a17d92f3001d"/>
    <xsd:import namespace="2f851e14-8e63-4033-bd0e-93d7076505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e712d7-ddcb-4b07-ab04-a17d92f30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851e14-8e63-4033-bd0e-93d7076505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70865bb-d3ee-4f02-8712-bca1a455b11a}" ma:internalName="TaxCatchAll" ma:showField="CatchAllData" ma:web="2f851e14-8e63-4033-bd0e-93d7076505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f851e14-8e63-4033-bd0e-93d707650585" xsi:nil="true"/>
    <lcf76f155ced4ddcb4097134ff3c332f xmlns="5ae712d7-ddcb-4b07-ab04-a17d92f3001d">
      <Terms xmlns="http://schemas.microsoft.com/office/infopath/2007/PartnerControls"/>
    </lcf76f155ced4ddcb4097134ff3c332f>
    <SharedWithUsers xmlns="2f851e14-8e63-4033-bd0e-93d707650585">
      <UserInfo>
        <DisplayName>Alex Nail</DisplayName>
        <AccountId>30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89E9A6-77C0-4C2B-807D-E8616337ED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e712d7-ddcb-4b07-ab04-a17d92f3001d"/>
    <ds:schemaRef ds:uri="2f851e14-8e63-4033-bd0e-93d707650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4024D9-4B0E-4DB6-8AD2-581E3E804671}">
  <ds:schemaRefs>
    <ds:schemaRef ds:uri="http://purl.org/dc/elements/1.1/"/>
    <ds:schemaRef ds:uri="5ae712d7-ddcb-4b07-ab04-a17d92f3001d"/>
    <ds:schemaRef ds:uri="http://schemas.microsoft.com/office/2006/metadata/properties"/>
    <ds:schemaRef ds:uri="http://schemas.microsoft.com/office/2006/documentManagement/types"/>
    <ds:schemaRef ds:uri="http://purl.org/dc/terms/"/>
    <ds:schemaRef ds:uri="2f851e14-8e63-4033-bd0e-93d707650585"/>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01815CC-436F-4A63-9BAE-7B03A7960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UATheme.thmx</Template>
  <TotalTime>11785</TotalTime>
  <Words>2176</Words>
  <Application>Microsoft Office PowerPoint</Application>
  <PresentationFormat>Custom</PresentationFormat>
  <Paragraphs>134</Paragraphs>
  <Slides>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Arial</vt:lpstr>
      <vt:lpstr>Calibri</vt:lpstr>
      <vt:lpstr>Cambria Math</vt:lpstr>
      <vt:lpstr>Corbel</vt:lpstr>
      <vt:lpstr>Times</vt:lpstr>
      <vt:lpstr>Times New Roman</vt:lpstr>
      <vt:lpstr>Verdana</vt:lpstr>
      <vt:lpstr>UATheme</vt:lpstr>
      <vt:lpstr>PowerPoint Presentation</vt:lpstr>
      <vt:lpstr>PowerPoint Presentation</vt:lpstr>
    </vt:vector>
  </TitlesOfParts>
  <Company>University Libraries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Sanford Media Center</dc:creator>
  <cp:lastModifiedBy>Lauren Ervin</cp:lastModifiedBy>
  <cp:revision>759</cp:revision>
  <cp:lastPrinted>2023-08-14T16:11:43Z</cp:lastPrinted>
  <dcterms:created xsi:type="dcterms:W3CDTF">2013-11-01T13:54:30Z</dcterms:created>
  <dcterms:modified xsi:type="dcterms:W3CDTF">2025-03-11T15:42:35Z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0x0101003CCA334A9BBB0647B3D517AC90920118</vt:lpwstr>
  </property>
</Properties>
</file>